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75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71" r:id="rId20"/>
    <p:sldId id="272" r:id="rId21"/>
    <p:sldId id="273" r:id="rId22"/>
    <p:sldId id="274" r:id="rId23"/>
  </p:sldIdLst>
  <p:sldSz cx="12255500" cy="6858000"/>
  <p:notesSz cx="122555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3" autoAdjust="0"/>
  </p:normalViewPr>
  <p:slideViewPr>
    <p:cSldViewPr>
      <p:cViewPr varScale="1">
        <p:scale>
          <a:sx n="63" d="100"/>
          <a:sy n="63" d="100"/>
        </p:scale>
        <p:origin x="768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310188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42138" y="0"/>
            <a:ext cx="5310187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D8323-3F68-45ED-8471-6F01257B9A57}" type="datetimeFigureOut">
              <a:rPr lang="en-IN" smtClean="0"/>
              <a:t>12-04-2021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857250"/>
            <a:ext cx="41370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25550" y="3300413"/>
            <a:ext cx="98044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310188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42138" y="6513513"/>
            <a:ext cx="5310187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E59BB-26D1-468A-BF89-AE2A7FEEE1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003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u="sng" dirty="0"/>
              <a:t>Revision 02:</a:t>
            </a:r>
            <a:endParaRPr lang="en-IN" sz="1200" b="0" u="sng" dirty="0"/>
          </a:p>
          <a:p>
            <a:r>
              <a:rPr lang="en-IN" sz="1200" dirty="0"/>
              <a:t>e.g. 3Q20 - 3rd Quarter, Year 2020.</a:t>
            </a:r>
          </a:p>
          <a:p>
            <a:endParaRPr lang="en-IN" sz="1200" dirty="0"/>
          </a:p>
          <a:p>
            <a:r>
              <a:rPr lang="en-IN" sz="1200" dirty="0"/>
              <a:t>Cure M1 = YYYY-01-01</a:t>
            </a:r>
          </a:p>
          <a:p>
            <a:r>
              <a:rPr lang="en-IN" sz="1200" dirty="0"/>
              <a:t>Cure M2 = YYYY-02-01</a:t>
            </a:r>
          </a:p>
          <a:p>
            <a:r>
              <a:rPr lang="en-IN" sz="1200" dirty="0"/>
              <a:t>.....................................</a:t>
            </a:r>
          </a:p>
          <a:p>
            <a:r>
              <a:rPr lang="en-IN" sz="1200" dirty="0"/>
              <a:t>Cure M12 = YYYY-12-01</a:t>
            </a:r>
          </a:p>
          <a:p>
            <a:r>
              <a:rPr lang="en-IN" sz="1200" dirty="0"/>
              <a:t>e.g. 2M20 - 2nd Month, Year 2020.</a:t>
            </a:r>
          </a:p>
          <a:p>
            <a:endParaRPr lang="en-IN" sz="1200" dirty="0"/>
          </a:p>
          <a:p>
            <a:r>
              <a:rPr lang="en-IN" sz="1200" dirty="0"/>
              <a:t>Supplier can enter the exact cure date as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E59BB-26D1-468A-BF89-AE2A7FEEE17F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334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3798" y="0"/>
            <a:ext cx="11819161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36803" y="2627757"/>
            <a:ext cx="4310380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3D40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8325" y="3840480"/>
            <a:ext cx="857885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2775" y="1577340"/>
            <a:ext cx="533114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11582" y="1577340"/>
            <a:ext cx="533114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24255" y="6422134"/>
            <a:ext cx="1447800" cy="3246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33671" y="3134867"/>
            <a:ext cx="3840479" cy="708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24255" y="6422134"/>
            <a:ext cx="1447800" cy="3246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6795" y="168909"/>
            <a:ext cx="11201908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6795" y="1489964"/>
            <a:ext cx="11201908" cy="142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66870" y="6377940"/>
            <a:ext cx="39217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2775" y="6377940"/>
            <a:ext cx="281876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64619" y="6466592"/>
            <a:ext cx="17907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52555A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chnipfmc.com/en/services/suppliers/documents-and-template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6803" y="6386576"/>
            <a:ext cx="363283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This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document and all </a:t>
            </a: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information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herein are </a:t>
            </a: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confidential,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and </a:t>
            </a: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may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not be used,  reproduced or distributed without prior authorization of</a:t>
            </a:r>
            <a:r>
              <a:rPr sz="800" spc="15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TechnipFMC.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69964" y="0"/>
            <a:ext cx="5682995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ATS </a:t>
            </a:r>
            <a:r>
              <a:rPr spc="-5" dirty="0"/>
              <a:t>Form</a:t>
            </a:r>
            <a:r>
              <a:rPr spc="50" dirty="0"/>
              <a:t> </a:t>
            </a:r>
            <a:r>
              <a:rPr spc="-5" dirty="0"/>
              <a:t>Instruction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36803" y="3176397"/>
            <a:ext cx="4525010" cy="164981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512C6C"/>
                </a:solidFill>
                <a:latin typeface="Arial"/>
                <a:cs typeface="Arial"/>
              </a:rPr>
              <a:t>- </a:t>
            </a:r>
            <a:r>
              <a:rPr sz="2800" b="1" spc="-5" dirty="0">
                <a:solidFill>
                  <a:srgbClr val="512C6C"/>
                </a:solidFill>
                <a:latin typeface="Arial"/>
                <a:cs typeface="Arial"/>
              </a:rPr>
              <a:t>what </a:t>
            </a:r>
            <a:r>
              <a:rPr sz="2800" spc="-5" dirty="0">
                <a:solidFill>
                  <a:srgbClr val="512C6C"/>
                </a:solidFill>
                <a:latin typeface="Arial"/>
                <a:cs typeface="Arial"/>
              </a:rPr>
              <a:t>and </a:t>
            </a:r>
            <a:r>
              <a:rPr sz="2800" b="1" spc="-10" dirty="0">
                <a:solidFill>
                  <a:srgbClr val="512C6C"/>
                </a:solidFill>
                <a:latin typeface="Arial"/>
                <a:cs typeface="Arial"/>
              </a:rPr>
              <a:t>how </a:t>
            </a:r>
            <a:r>
              <a:rPr sz="2800" spc="-5" dirty="0">
                <a:solidFill>
                  <a:srgbClr val="512C6C"/>
                </a:solidFill>
                <a:latin typeface="Arial"/>
                <a:cs typeface="Arial"/>
              </a:rPr>
              <a:t>to</a:t>
            </a:r>
            <a:r>
              <a:rPr sz="2800" spc="15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512C6C"/>
                </a:solidFill>
                <a:latin typeface="Arial"/>
                <a:cs typeface="Arial"/>
              </a:rPr>
              <a:t>complete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50"/>
              </a:spcBef>
            </a:pPr>
            <a:r>
              <a:rPr lang="en-US" dirty="0"/>
              <a:t>GTF-GSOP-COR-21003-02 Rev 02</a:t>
            </a:r>
          </a:p>
          <a:p>
            <a:pPr marL="12700">
              <a:lnSpc>
                <a:spcPct val="100000"/>
              </a:lnSpc>
              <a:spcBef>
                <a:spcPts val="2250"/>
              </a:spcBef>
            </a:pPr>
            <a:r>
              <a:rPr lang="en-US" sz="1800" dirty="0">
                <a:latin typeface="Arial"/>
                <a:cs typeface="Arial"/>
              </a:rPr>
              <a:t>April 2021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19" y="1098803"/>
            <a:ext cx="5841492" cy="2752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7680" y="914400"/>
            <a:ext cx="5986780" cy="2153920"/>
          </a:xfrm>
          <a:custGeom>
            <a:avLst/>
            <a:gdLst/>
            <a:ahLst/>
            <a:cxnLst/>
            <a:rect l="l" t="t" r="r" b="b"/>
            <a:pathLst>
              <a:path w="5986780" h="2153920">
                <a:moveTo>
                  <a:pt x="0" y="2153412"/>
                </a:moveTo>
                <a:lnTo>
                  <a:pt x="5986272" y="2153412"/>
                </a:lnTo>
                <a:lnTo>
                  <a:pt x="5986272" y="0"/>
                </a:lnTo>
                <a:lnTo>
                  <a:pt x="0" y="0"/>
                </a:lnTo>
                <a:lnTo>
                  <a:pt x="0" y="2153412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5513" y="3169666"/>
            <a:ext cx="5105400" cy="127000"/>
          </a:xfrm>
          <a:custGeom>
            <a:avLst/>
            <a:gdLst/>
            <a:ahLst/>
            <a:cxnLst/>
            <a:rect l="l" t="t" r="r" b="b"/>
            <a:pathLst>
              <a:path w="5105400" h="127000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6"/>
                </a:lnTo>
                <a:lnTo>
                  <a:pt x="63500" y="73406"/>
                </a:lnTo>
                <a:lnTo>
                  <a:pt x="63500" y="53594"/>
                </a:lnTo>
                <a:lnTo>
                  <a:pt x="76200" y="53594"/>
                </a:lnTo>
                <a:lnTo>
                  <a:pt x="76200" y="0"/>
                </a:lnTo>
                <a:close/>
              </a:path>
              <a:path w="5105400" h="127000">
                <a:moveTo>
                  <a:pt x="76200" y="53594"/>
                </a:moveTo>
                <a:lnTo>
                  <a:pt x="63500" y="53594"/>
                </a:lnTo>
                <a:lnTo>
                  <a:pt x="63500" y="73406"/>
                </a:lnTo>
                <a:lnTo>
                  <a:pt x="76200" y="73406"/>
                </a:lnTo>
                <a:lnTo>
                  <a:pt x="76200" y="53594"/>
                </a:lnTo>
                <a:close/>
              </a:path>
              <a:path w="5105400" h="127000">
                <a:moveTo>
                  <a:pt x="5105400" y="53594"/>
                </a:moveTo>
                <a:lnTo>
                  <a:pt x="76200" y="53594"/>
                </a:lnTo>
                <a:lnTo>
                  <a:pt x="76200" y="73406"/>
                </a:lnTo>
                <a:lnTo>
                  <a:pt x="5105400" y="73406"/>
                </a:lnTo>
                <a:lnTo>
                  <a:pt x="5105400" y="53594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50914" y="1099566"/>
            <a:ext cx="5163820" cy="5301234"/>
          </a:xfrm>
          <a:custGeom>
            <a:avLst/>
            <a:gdLst/>
            <a:ahLst/>
            <a:cxnLst/>
            <a:rect l="l" t="t" r="r" b="b"/>
            <a:pathLst>
              <a:path w="5163820" h="4277995">
                <a:moveTo>
                  <a:pt x="0" y="4277868"/>
                </a:moveTo>
                <a:lnTo>
                  <a:pt x="5163312" y="4277868"/>
                </a:lnTo>
                <a:lnTo>
                  <a:pt x="5163312" y="0"/>
                </a:lnTo>
                <a:lnTo>
                  <a:pt x="0" y="0"/>
                </a:lnTo>
                <a:lnTo>
                  <a:pt x="0" y="4277868"/>
                </a:lnTo>
                <a:close/>
              </a:path>
            </a:pathLst>
          </a:custGeom>
          <a:ln w="19811">
            <a:solidFill>
              <a:srgbClr val="CA2C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29145" y="1127252"/>
            <a:ext cx="4866005" cy="1951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8862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Only applicable </a:t>
            </a:r>
            <a:r>
              <a:rPr sz="1600" b="1" spc="-10" dirty="0">
                <a:solidFill>
                  <a:srgbClr val="972023"/>
                </a:solidFill>
                <a:latin typeface="Arial"/>
                <a:cs typeface="Arial"/>
              </a:rPr>
              <a:t>for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non-metallic materials and  lifting</a:t>
            </a:r>
            <a:r>
              <a:rPr sz="1600" b="1" spc="2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972023"/>
                </a:solidFill>
                <a:latin typeface="Arial"/>
                <a:cs typeface="Arial"/>
              </a:rPr>
              <a:t>tools/assy.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972023"/>
                </a:solidFill>
                <a:latin typeface="Arial"/>
                <a:cs typeface="Arial"/>
              </a:rPr>
              <a:t>Enter certificate issue date for parts </a:t>
            </a:r>
            <a:r>
              <a:rPr sz="1400" spc="-10" dirty="0">
                <a:solidFill>
                  <a:srgbClr val="972023"/>
                </a:solidFill>
                <a:latin typeface="Arial"/>
                <a:cs typeface="Arial"/>
              </a:rPr>
              <a:t>with</a:t>
            </a:r>
            <a:r>
              <a:rPr sz="1400" spc="7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972023"/>
                </a:solidFill>
                <a:latin typeface="Arial"/>
                <a:cs typeface="Arial"/>
              </a:rPr>
              <a:t>lifting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972023"/>
                </a:solidFill>
                <a:latin typeface="Arial"/>
                <a:cs typeface="Arial"/>
              </a:rPr>
              <a:t>certificate</a:t>
            </a:r>
            <a:r>
              <a:rPr sz="1400" spc="-1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972023"/>
                </a:solidFill>
                <a:latin typeface="Arial"/>
                <a:cs typeface="Arial"/>
              </a:rPr>
              <a:t>requirement: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972023"/>
                </a:solidFill>
                <a:latin typeface="Arial"/>
                <a:cs typeface="Arial"/>
              </a:rPr>
              <a:t>Enter the oldest date if multiple items in the</a:t>
            </a:r>
            <a:r>
              <a:rPr sz="1400" spc="10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972023"/>
                </a:solidFill>
                <a:latin typeface="Arial"/>
                <a:cs typeface="Arial"/>
              </a:rPr>
              <a:t>assembly.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426720">
              <a:lnSpc>
                <a:spcPct val="100000"/>
              </a:lnSpc>
            </a:pPr>
            <a:r>
              <a:rPr sz="1400" spc="-5" dirty="0">
                <a:solidFill>
                  <a:srgbClr val="972023"/>
                </a:solidFill>
                <a:latin typeface="Arial"/>
                <a:cs typeface="Arial"/>
              </a:rPr>
              <a:t>For perishable parts (seals, fluids, etc.), enter the  oldest production (cure) date for</a:t>
            </a:r>
            <a:r>
              <a:rPr sz="1400" spc="5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972023"/>
                </a:solidFill>
                <a:latin typeface="Arial"/>
                <a:cs typeface="Arial"/>
              </a:rPr>
              <a:t>kits: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001591"/>
              </p:ext>
            </p:extLst>
          </p:nvPr>
        </p:nvGraphicFramePr>
        <p:xfrm>
          <a:off x="6564375" y="3135145"/>
          <a:ext cx="2276475" cy="9575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5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R="17780" algn="ctr">
                        <a:lnSpc>
                          <a:spcPts val="1755"/>
                        </a:lnSpc>
                      </a:pPr>
                      <a:r>
                        <a:rPr sz="1400" spc="-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Cure</a:t>
                      </a:r>
                      <a:r>
                        <a:rPr sz="1400" spc="-5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Q1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755"/>
                        </a:lnSpc>
                      </a:pPr>
                      <a:r>
                        <a:rPr sz="140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1755"/>
                        </a:lnSpc>
                      </a:pP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YYYY-01-01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R="18415" algn="ctr">
                        <a:lnSpc>
                          <a:spcPts val="1820"/>
                        </a:lnSpc>
                      </a:pPr>
                      <a:r>
                        <a:rPr sz="1400" spc="-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Cure</a:t>
                      </a:r>
                      <a:r>
                        <a:rPr sz="1400" spc="-5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Q2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820"/>
                        </a:lnSpc>
                      </a:pPr>
                      <a:r>
                        <a:rPr sz="140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1820"/>
                        </a:lnSpc>
                      </a:pP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YYYY-04-01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 marR="18415" algn="ctr">
                        <a:lnSpc>
                          <a:spcPts val="1820"/>
                        </a:lnSpc>
                      </a:pPr>
                      <a:r>
                        <a:rPr sz="1400" spc="-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Cure</a:t>
                      </a:r>
                      <a:r>
                        <a:rPr sz="1400" spc="-5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Q3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820"/>
                        </a:lnSpc>
                      </a:pPr>
                      <a:r>
                        <a:rPr sz="140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1820"/>
                        </a:lnSpc>
                      </a:pP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YYYY-07-01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R="18415" algn="ctr">
                        <a:lnSpc>
                          <a:spcPts val="1750"/>
                        </a:lnSpc>
                      </a:pPr>
                      <a:r>
                        <a:rPr lang="en-IN" sz="1400" spc="-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Cure</a:t>
                      </a:r>
                      <a:r>
                        <a:rPr lang="en-IN" sz="1400" spc="-5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IN"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Q4</a:t>
                      </a:r>
                      <a:endParaRPr lang="en-IN"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750"/>
                        </a:lnSpc>
                      </a:pPr>
                      <a:r>
                        <a:rPr sz="140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1750"/>
                        </a:lnSpc>
                      </a:pP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YYYY-10-01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6624551" y="5912147"/>
            <a:ext cx="4916954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972023"/>
                </a:solidFill>
                <a:latin typeface="Arial"/>
                <a:cs typeface="Arial"/>
              </a:rPr>
              <a:t>Date format is fixed to be ISO 8601 compliant:  </a:t>
            </a:r>
            <a:r>
              <a:rPr sz="1400" spc="-30" dirty="0">
                <a:solidFill>
                  <a:srgbClr val="972023"/>
                </a:solidFill>
                <a:latin typeface="Arial"/>
                <a:cs typeface="Arial"/>
              </a:rPr>
              <a:t>YYYY-MM-DD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1</a:t>
            </a:r>
          </a:p>
        </p:txBody>
      </p:sp>
      <p:graphicFrame>
        <p:nvGraphicFramePr>
          <p:cNvPr id="12" name="object 7">
            <a:extLst>
              <a:ext uri="{FF2B5EF4-FFF2-40B4-BE49-F238E27FC236}">
                <a16:creationId xmlns:a16="http://schemas.microsoft.com/office/drawing/2014/main" id="{C902754C-FA68-437C-B409-6202542EB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22089"/>
              </p:ext>
            </p:extLst>
          </p:nvPr>
        </p:nvGraphicFramePr>
        <p:xfrm>
          <a:off x="6634458" y="4528821"/>
          <a:ext cx="2344526" cy="947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3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R="17780" algn="l">
                        <a:lnSpc>
                          <a:spcPts val="1755"/>
                        </a:lnSpc>
                      </a:pPr>
                      <a:r>
                        <a:rPr sz="1400" spc="-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Cure</a:t>
                      </a:r>
                      <a:r>
                        <a:rPr sz="1400" spc="-5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 algn="l">
                        <a:lnSpc>
                          <a:spcPts val="1755"/>
                        </a:lnSpc>
                      </a:pPr>
                      <a:r>
                        <a:rPr sz="140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 algn="l">
                        <a:lnSpc>
                          <a:spcPts val="1755"/>
                        </a:lnSpc>
                      </a:pP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YYYY-01-01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794">
                <a:tc>
                  <a:txBody>
                    <a:bodyPr/>
                    <a:lstStyle/>
                    <a:p>
                      <a:pPr marR="18415" algn="l">
                        <a:lnSpc>
                          <a:spcPts val="1820"/>
                        </a:lnSpc>
                      </a:pPr>
                      <a:r>
                        <a:rPr sz="1400" spc="-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Cure</a:t>
                      </a:r>
                      <a:r>
                        <a:rPr sz="1400" spc="-5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 algn="l">
                        <a:lnSpc>
                          <a:spcPts val="1820"/>
                        </a:lnSpc>
                      </a:pPr>
                      <a:r>
                        <a:rPr sz="140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 algn="l">
                        <a:lnSpc>
                          <a:spcPts val="1820"/>
                        </a:lnSpc>
                      </a:pP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YYYY-0</a:t>
                      </a:r>
                      <a:r>
                        <a:rPr lang="en-US"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-01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18415" algn="l">
                        <a:lnSpc>
                          <a:spcPts val="1820"/>
                        </a:lnSpc>
                      </a:pPr>
                      <a:r>
                        <a:rPr lang="en-US" sz="1400" spc="-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………...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 algn="l">
                        <a:lnSpc>
                          <a:spcPts val="1820"/>
                        </a:lnSpc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..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 algn="l">
                        <a:lnSpc>
                          <a:spcPts val="1820"/>
                        </a:lnSpc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……………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R="18415" algn="l">
                        <a:lnSpc>
                          <a:spcPts val="1750"/>
                        </a:lnSpc>
                      </a:pPr>
                      <a:r>
                        <a:rPr sz="1400" spc="-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Cure</a:t>
                      </a:r>
                      <a:r>
                        <a:rPr sz="1400" spc="-5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5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400" spc="-1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 algn="l">
                        <a:lnSpc>
                          <a:spcPts val="1750"/>
                        </a:lnSpc>
                      </a:pPr>
                      <a:r>
                        <a:rPr sz="1400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30" algn="l">
                        <a:lnSpc>
                          <a:spcPts val="1750"/>
                        </a:lnSpc>
                      </a:pP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YYYY-1</a:t>
                      </a:r>
                      <a:r>
                        <a:rPr lang="en-US"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400" spc="-25" dirty="0">
                          <a:solidFill>
                            <a:srgbClr val="972023"/>
                          </a:solidFill>
                          <a:latin typeface="Arial"/>
                          <a:cs typeface="Arial"/>
                        </a:rPr>
                        <a:t>-01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object 8">
            <a:extLst>
              <a:ext uri="{FF2B5EF4-FFF2-40B4-BE49-F238E27FC236}">
                <a16:creationId xmlns:a16="http://schemas.microsoft.com/office/drawing/2014/main" id="{B340DB7B-0E3A-4F1C-B240-42AA0ACB4AB1}"/>
              </a:ext>
            </a:extLst>
          </p:cNvPr>
          <p:cNvSpPr txBox="1"/>
          <p:nvPr/>
        </p:nvSpPr>
        <p:spPr>
          <a:xfrm>
            <a:off x="6634458" y="4115774"/>
            <a:ext cx="282600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IN" sz="1400" spc="-5" dirty="0">
                <a:solidFill>
                  <a:srgbClr val="972023"/>
                </a:solidFill>
                <a:latin typeface="Arial"/>
                <a:cs typeface="Arial"/>
              </a:rPr>
              <a:t>e.g. 3Q20 - 3rd Quarter, Year 2020.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9095862B-3A93-4660-84CF-457AA4C29CA9}"/>
              </a:ext>
            </a:extLst>
          </p:cNvPr>
          <p:cNvSpPr txBox="1"/>
          <p:nvPr/>
        </p:nvSpPr>
        <p:spPr>
          <a:xfrm>
            <a:off x="6629145" y="5486400"/>
            <a:ext cx="274980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IN" sz="1400" spc="-5" dirty="0">
                <a:solidFill>
                  <a:srgbClr val="972023"/>
                </a:solidFill>
                <a:latin typeface="Arial"/>
                <a:cs typeface="Arial"/>
              </a:rPr>
              <a:t>e.g. 2M20 - 2nd Month, Year 2020.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495" y="1367027"/>
            <a:ext cx="5841492" cy="2752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7680" y="923544"/>
            <a:ext cx="5986780" cy="2667000"/>
          </a:xfrm>
          <a:custGeom>
            <a:avLst/>
            <a:gdLst/>
            <a:ahLst/>
            <a:cxnLst/>
            <a:rect l="l" t="t" r="r" b="b"/>
            <a:pathLst>
              <a:path w="5986780" h="2667000">
                <a:moveTo>
                  <a:pt x="0" y="2667000"/>
                </a:moveTo>
                <a:lnTo>
                  <a:pt x="5986272" y="2667000"/>
                </a:lnTo>
                <a:lnTo>
                  <a:pt x="5986272" y="0"/>
                </a:lnTo>
                <a:lnTo>
                  <a:pt x="0" y="0"/>
                </a:lnTo>
                <a:lnTo>
                  <a:pt x="0" y="266700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3989" y="3680205"/>
            <a:ext cx="5435600" cy="127000"/>
          </a:xfrm>
          <a:custGeom>
            <a:avLst/>
            <a:gdLst/>
            <a:ahLst/>
            <a:cxnLst/>
            <a:rect l="l" t="t" r="r" b="b"/>
            <a:pathLst>
              <a:path w="5435600" h="127000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6"/>
                </a:lnTo>
                <a:lnTo>
                  <a:pt x="63500" y="73406"/>
                </a:lnTo>
                <a:lnTo>
                  <a:pt x="63500" y="53594"/>
                </a:lnTo>
                <a:lnTo>
                  <a:pt x="76200" y="53594"/>
                </a:lnTo>
                <a:lnTo>
                  <a:pt x="76200" y="0"/>
                </a:lnTo>
                <a:close/>
              </a:path>
              <a:path w="5435600" h="127000">
                <a:moveTo>
                  <a:pt x="76200" y="53594"/>
                </a:moveTo>
                <a:lnTo>
                  <a:pt x="63500" y="53594"/>
                </a:lnTo>
                <a:lnTo>
                  <a:pt x="63500" y="73406"/>
                </a:lnTo>
                <a:lnTo>
                  <a:pt x="76200" y="73406"/>
                </a:lnTo>
                <a:lnTo>
                  <a:pt x="76200" y="53594"/>
                </a:lnTo>
                <a:close/>
              </a:path>
              <a:path w="5435600" h="127000">
                <a:moveTo>
                  <a:pt x="5435600" y="53594"/>
                </a:moveTo>
                <a:lnTo>
                  <a:pt x="76200" y="53594"/>
                </a:lnTo>
                <a:lnTo>
                  <a:pt x="76200" y="73406"/>
                </a:lnTo>
                <a:lnTo>
                  <a:pt x="5435600" y="73406"/>
                </a:lnTo>
                <a:lnTo>
                  <a:pt x="5435600" y="53594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84442" y="1099566"/>
            <a:ext cx="5105400" cy="5017135"/>
          </a:xfrm>
          <a:custGeom>
            <a:avLst/>
            <a:gdLst/>
            <a:ahLst/>
            <a:cxnLst/>
            <a:rect l="l" t="t" r="r" b="b"/>
            <a:pathLst>
              <a:path w="5105400" h="5017135">
                <a:moveTo>
                  <a:pt x="0" y="5017008"/>
                </a:moveTo>
                <a:lnTo>
                  <a:pt x="5105400" y="5017008"/>
                </a:lnTo>
                <a:lnTo>
                  <a:pt x="5105400" y="0"/>
                </a:lnTo>
                <a:lnTo>
                  <a:pt x="0" y="0"/>
                </a:lnTo>
                <a:lnTo>
                  <a:pt x="0" y="50170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84442" y="1099566"/>
            <a:ext cx="5105400" cy="5017135"/>
          </a:xfrm>
          <a:custGeom>
            <a:avLst/>
            <a:gdLst/>
            <a:ahLst/>
            <a:cxnLst/>
            <a:rect l="l" t="t" r="r" b="b"/>
            <a:pathLst>
              <a:path w="5105400" h="5017135">
                <a:moveTo>
                  <a:pt x="0" y="5017008"/>
                </a:moveTo>
                <a:lnTo>
                  <a:pt x="5105400" y="5017008"/>
                </a:lnTo>
                <a:lnTo>
                  <a:pt x="5105400" y="0"/>
                </a:lnTo>
                <a:lnTo>
                  <a:pt x="0" y="0"/>
                </a:lnTo>
                <a:lnTo>
                  <a:pt x="0" y="5017008"/>
                </a:lnTo>
                <a:close/>
              </a:path>
            </a:pathLst>
          </a:custGeom>
          <a:ln w="19811">
            <a:solidFill>
              <a:srgbClr val="CA2C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663055" y="1127252"/>
            <a:ext cx="4925060" cy="4902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6322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Fill in batch number (BN) covered by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if  required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by Part Report per specification</a:t>
            </a:r>
            <a:r>
              <a:rPr sz="1600" spc="10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Q03402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marR="153035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is for multiple BNs in a complete range the  lowest and highest BN shall be separated with the 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word “through“,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e.g. 10124 through</a:t>
            </a:r>
            <a:r>
              <a:rPr sz="1600" spc="11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10129.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marR="509270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Quantity used for every batch shall be indicated  between bracked in the Batch Number </a:t>
            </a:r>
            <a:r>
              <a:rPr sz="1600" dirty="0">
                <a:solidFill>
                  <a:srgbClr val="972023"/>
                </a:solidFill>
                <a:latin typeface="Arial"/>
                <a:cs typeface="Arial"/>
              </a:rPr>
              <a:t>field,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e.g.:  B12506(9).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marR="238125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is for multiple BNs not in a range the BNs  shall be separated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with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comma, e.g.: 10124, 10126,  10128 and 10129, or use page 2 to list all batch  numbers and write “Multiple batch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numbers, refer 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Page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2”.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Batch number shall be a unique code, not repeated for  other batches, and shall be maximum 10 characters  long. Space shall not be a part of the batch</a:t>
            </a:r>
            <a:r>
              <a:rPr sz="1600" spc="8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972023"/>
                </a:solidFill>
                <a:latin typeface="Arial"/>
                <a:cs typeface="Arial"/>
              </a:rPr>
              <a:t>number.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495" y="1098803"/>
            <a:ext cx="6841235" cy="3915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6531" y="890016"/>
            <a:ext cx="7027545" cy="3108960"/>
          </a:xfrm>
          <a:custGeom>
            <a:avLst/>
            <a:gdLst/>
            <a:ahLst/>
            <a:cxnLst/>
            <a:rect l="l" t="t" r="r" b="b"/>
            <a:pathLst>
              <a:path w="7027545" h="3108960">
                <a:moveTo>
                  <a:pt x="0" y="3108960"/>
                </a:moveTo>
                <a:lnTo>
                  <a:pt x="7027164" y="3108960"/>
                </a:lnTo>
                <a:lnTo>
                  <a:pt x="7027164" y="0"/>
                </a:lnTo>
                <a:lnTo>
                  <a:pt x="0" y="0"/>
                </a:lnTo>
                <a:lnTo>
                  <a:pt x="0" y="310896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0086" y="4132834"/>
            <a:ext cx="6024245" cy="127000"/>
          </a:xfrm>
          <a:custGeom>
            <a:avLst/>
            <a:gdLst/>
            <a:ahLst/>
            <a:cxnLst/>
            <a:rect l="l" t="t" r="r" b="b"/>
            <a:pathLst>
              <a:path w="6024245" h="127000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6"/>
                </a:lnTo>
                <a:lnTo>
                  <a:pt x="63500" y="73406"/>
                </a:lnTo>
                <a:lnTo>
                  <a:pt x="63500" y="53594"/>
                </a:lnTo>
                <a:lnTo>
                  <a:pt x="76200" y="53594"/>
                </a:lnTo>
                <a:lnTo>
                  <a:pt x="76200" y="0"/>
                </a:lnTo>
                <a:close/>
              </a:path>
              <a:path w="6024245" h="127000">
                <a:moveTo>
                  <a:pt x="76200" y="53594"/>
                </a:moveTo>
                <a:lnTo>
                  <a:pt x="63500" y="53594"/>
                </a:lnTo>
                <a:lnTo>
                  <a:pt x="63500" y="73406"/>
                </a:lnTo>
                <a:lnTo>
                  <a:pt x="76200" y="73406"/>
                </a:lnTo>
                <a:lnTo>
                  <a:pt x="76200" y="53594"/>
                </a:lnTo>
                <a:close/>
              </a:path>
              <a:path w="6024245" h="127000">
                <a:moveTo>
                  <a:pt x="6024118" y="53594"/>
                </a:moveTo>
                <a:lnTo>
                  <a:pt x="76200" y="53594"/>
                </a:lnTo>
                <a:lnTo>
                  <a:pt x="76200" y="73406"/>
                </a:lnTo>
                <a:lnTo>
                  <a:pt x="6024118" y="73406"/>
                </a:lnTo>
                <a:lnTo>
                  <a:pt x="6024118" y="53594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474457" y="4027170"/>
            <a:ext cx="3636645" cy="338455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Mention applicable Heat</a:t>
            </a:r>
            <a:r>
              <a:rPr sz="1600" spc="-1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Number(s)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43785" y="4805934"/>
            <a:ext cx="127000" cy="416559"/>
          </a:xfrm>
          <a:custGeom>
            <a:avLst/>
            <a:gdLst/>
            <a:ahLst/>
            <a:cxnLst/>
            <a:rect l="l" t="t" r="r" b="b"/>
            <a:pathLst>
              <a:path w="127000" h="416560">
                <a:moveTo>
                  <a:pt x="73406" y="63500"/>
                </a:moveTo>
                <a:lnTo>
                  <a:pt x="53593" y="63500"/>
                </a:lnTo>
                <a:lnTo>
                  <a:pt x="53593" y="416433"/>
                </a:lnTo>
                <a:lnTo>
                  <a:pt x="73406" y="416433"/>
                </a:lnTo>
                <a:lnTo>
                  <a:pt x="73406" y="63500"/>
                </a:lnTo>
                <a:close/>
              </a:path>
              <a:path w="127000" h="416560">
                <a:moveTo>
                  <a:pt x="63500" y="0"/>
                </a:moveTo>
                <a:lnTo>
                  <a:pt x="0" y="76200"/>
                </a:lnTo>
                <a:lnTo>
                  <a:pt x="53593" y="76200"/>
                </a:lnTo>
                <a:lnTo>
                  <a:pt x="53593" y="63500"/>
                </a:lnTo>
                <a:lnTo>
                  <a:pt x="116416" y="63500"/>
                </a:lnTo>
                <a:lnTo>
                  <a:pt x="63500" y="0"/>
                </a:lnTo>
                <a:close/>
              </a:path>
              <a:path w="127000" h="416560">
                <a:moveTo>
                  <a:pt x="116416" y="63500"/>
                </a:moveTo>
                <a:lnTo>
                  <a:pt x="73406" y="63500"/>
                </a:lnTo>
                <a:lnTo>
                  <a:pt x="73406" y="76200"/>
                </a:lnTo>
                <a:lnTo>
                  <a:pt x="127000" y="76200"/>
                </a:lnTo>
                <a:lnTo>
                  <a:pt x="116416" y="63500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25185" y="4805934"/>
            <a:ext cx="127000" cy="416559"/>
          </a:xfrm>
          <a:custGeom>
            <a:avLst/>
            <a:gdLst/>
            <a:ahLst/>
            <a:cxnLst/>
            <a:rect l="l" t="t" r="r" b="b"/>
            <a:pathLst>
              <a:path w="127000" h="416560">
                <a:moveTo>
                  <a:pt x="73405" y="63500"/>
                </a:moveTo>
                <a:lnTo>
                  <a:pt x="53593" y="63500"/>
                </a:lnTo>
                <a:lnTo>
                  <a:pt x="53593" y="416433"/>
                </a:lnTo>
                <a:lnTo>
                  <a:pt x="73405" y="416433"/>
                </a:lnTo>
                <a:lnTo>
                  <a:pt x="73405" y="63500"/>
                </a:lnTo>
                <a:close/>
              </a:path>
              <a:path w="127000" h="416560">
                <a:moveTo>
                  <a:pt x="63500" y="0"/>
                </a:moveTo>
                <a:lnTo>
                  <a:pt x="0" y="76200"/>
                </a:lnTo>
                <a:lnTo>
                  <a:pt x="53593" y="76200"/>
                </a:lnTo>
                <a:lnTo>
                  <a:pt x="53593" y="63500"/>
                </a:lnTo>
                <a:lnTo>
                  <a:pt x="116416" y="63500"/>
                </a:lnTo>
                <a:lnTo>
                  <a:pt x="63500" y="0"/>
                </a:lnTo>
                <a:close/>
              </a:path>
              <a:path w="127000" h="416560">
                <a:moveTo>
                  <a:pt x="116416" y="63500"/>
                </a:moveTo>
                <a:lnTo>
                  <a:pt x="73405" y="63500"/>
                </a:lnTo>
                <a:lnTo>
                  <a:pt x="73405" y="76200"/>
                </a:lnTo>
                <a:lnTo>
                  <a:pt x="127000" y="76200"/>
                </a:lnTo>
                <a:lnTo>
                  <a:pt x="116416" y="63500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0258" y="5221985"/>
            <a:ext cx="8101965" cy="1077595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Complete if the shipping location other than the </a:t>
            </a:r>
            <a:r>
              <a:rPr sz="1600" spc="-25" dirty="0">
                <a:solidFill>
                  <a:srgbClr val="972023"/>
                </a:solidFill>
                <a:latin typeface="Arial"/>
                <a:cs typeface="Arial"/>
              </a:rPr>
              <a:t>TechnipFMC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location it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was</a:t>
            </a:r>
            <a:r>
              <a:rPr sz="1600" spc="15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procured</a:t>
            </a:r>
            <a:endParaRPr sz="1600" dirty="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5"/>
              </a:spcBef>
            </a:pPr>
            <a:r>
              <a:rPr sz="1600" spc="-25" dirty="0">
                <a:solidFill>
                  <a:srgbClr val="972023"/>
                </a:solidFill>
                <a:latin typeface="Arial"/>
                <a:cs typeface="Arial"/>
              </a:rPr>
              <a:t>for.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This also applies if the material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will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remain at its current</a:t>
            </a:r>
            <a:r>
              <a:rPr sz="1600" spc="10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location.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For further clarification see PO or approach the Commercial Point of Contact, the</a:t>
            </a:r>
            <a:r>
              <a:rPr sz="1600" spc="22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972023"/>
                </a:solidFill>
                <a:latin typeface="Arial"/>
                <a:cs typeface="Arial"/>
              </a:rPr>
              <a:t>Buyer.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495" y="1828800"/>
            <a:ext cx="6742176" cy="2415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31542" y="2966973"/>
            <a:ext cx="5039995" cy="127000"/>
          </a:xfrm>
          <a:custGeom>
            <a:avLst/>
            <a:gdLst/>
            <a:ahLst/>
            <a:cxnLst/>
            <a:rect l="l" t="t" r="r" b="b"/>
            <a:pathLst>
              <a:path w="5039995" h="127000">
                <a:moveTo>
                  <a:pt x="76200" y="0"/>
                </a:moveTo>
                <a:lnTo>
                  <a:pt x="0" y="63499"/>
                </a:lnTo>
                <a:lnTo>
                  <a:pt x="76200" y="126999"/>
                </a:lnTo>
                <a:lnTo>
                  <a:pt x="76200" y="73405"/>
                </a:lnTo>
                <a:lnTo>
                  <a:pt x="63500" y="73405"/>
                </a:lnTo>
                <a:lnTo>
                  <a:pt x="63500" y="53593"/>
                </a:lnTo>
                <a:lnTo>
                  <a:pt x="76200" y="53593"/>
                </a:lnTo>
                <a:lnTo>
                  <a:pt x="76200" y="0"/>
                </a:lnTo>
                <a:close/>
              </a:path>
              <a:path w="5039995" h="127000">
                <a:moveTo>
                  <a:pt x="76200" y="53593"/>
                </a:moveTo>
                <a:lnTo>
                  <a:pt x="63500" y="53593"/>
                </a:lnTo>
                <a:lnTo>
                  <a:pt x="63500" y="73405"/>
                </a:lnTo>
                <a:lnTo>
                  <a:pt x="76200" y="73405"/>
                </a:lnTo>
                <a:lnTo>
                  <a:pt x="76200" y="53593"/>
                </a:lnTo>
                <a:close/>
              </a:path>
              <a:path w="5039995" h="127000">
                <a:moveTo>
                  <a:pt x="5039995" y="53593"/>
                </a:moveTo>
                <a:lnTo>
                  <a:pt x="76200" y="53593"/>
                </a:lnTo>
                <a:lnTo>
                  <a:pt x="76200" y="73405"/>
                </a:lnTo>
                <a:lnTo>
                  <a:pt x="5039995" y="73405"/>
                </a:lnTo>
                <a:lnTo>
                  <a:pt x="5039995" y="53593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48305" y="3966717"/>
            <a:ext cx="5039995" cy="127000"/>
          </a:xfrm>
          <a:custGeom>
            <a:avLst/>
            <a:gdLst/>
            <a:ahLst/>
            <a:cxnLst/>
            <a:rect l="l" t="t" r="r" b="b"/>
            <a:pathLst>
              <a:path w="5039995" h="127000">
                <a:moveTo>
                  <a:pt x="76200" y="0"/>
                </a:moveTo>
                <a:lnTo>
                  <a:pt x="0" y="63499"/>
                </a:lnTo>
                <a:lnTo>
                  <a:pt x="76200" y="126999"/>
                </a:lnTo>
                <a:lnTo>
                  <a:pt x="76200" y="73405"/>
                </a:lnTo>
                <a:lnTo>
                  <a:pt x="63500" y="73405"/>
                </a:lnTo>
                <a:lnTo>
                  <a:pt x="63500" y="53593"/>
                </a:lnTo>
                <a:lnTo>
                  <a:pt x="76200" y="53593"/>
                </a:lnTo>
                <a:lnTo>
                  <a:pt x="76200" y="0"/>
                </a:lnTo>
                <a:close/>
              </a:path>
              <a:path w="5039995" h="127000">
                <a:moveTo>
                  <a:pt x="76200" y="53593"/>
                </a:moveTo>
                <a:lnTo>
                  <a:pt x="63500" y="53593"/>
                </a:lnTo>
                <a:lnTo>
                  <a:pt x="63500" y="73405"/>
                </a:lnTo>
                <a:lnTo>
                  <a:pt x="76200" y="73405"/>
                </a:lnTo>
                <a:lnTo>
                  <a:pt x="76200" y="53593"/>
                </a:lnTo>
                <a:close/>
              </a:path>
              <a:path w="5039995" h="127000">
                <a:moveTo>
                  <a:pt x="5039995" y="53593"/>
                </a:moveTo>
                <a:lnTo>
                  <a:pt x="76200" y="53593"/>
                </a:lnTo>
                <a:lnTo>
                  <a:pt x="76200" y="73405"/>
                </a:lnTo>
                <a:lnTo>
                  <a:pt x="5039995" y="73405"/>
                </a:lnTo>
                <a:lnTo>
                  <a:pt x="5039995" y="53593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7488173" y="3789423"/>
            <a:ext cx="4234180" cy="832485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0" marR="29845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Use this cell for any comment/clarification  applicable for the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QNs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or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package  in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general.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86650" y="1824989"/>
            <a:ext cx="4234180" cy="177228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 marR="594995">
              <a:lnSpc>
                <a:spcPct val="100000"/>
              </a:lnSpc>
              <a:spcBef>
                <a:spcPts val="320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List all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QNs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affecting this delivery in the  appropriate box indicating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QN</a:t>
            </a:r>
            <a:r>
              <a:rPr sz="1600" spc="2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status.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91440" marR="271145" algn="just">
              <a:lnSpc>
                <a:spcPct val="100000"/>
              </a:lnSpc>
            </a:pPr>
            <a:r>
              <a:rPr lang="en-IN" sz="1600" spc="-5" dirty="0">
                <a:solidFill>
                  <a:srgbClr val="972023"/>
                </a:solidFill>
                <a:latin typeface="Arial"/>
                <a:cs typeface="Arial"/>
              </a:rPr>
              <a:t>TechnipFMC requires all QNs to be closed unless they are </a:t>
            </a:r>
            <a:r>
              <a:rPr lang="en-IN" sz="1600" i="1" spc="-5" dirty="0">
                <a:solidFill>
                  <a:srgbClr val="972023"/>
                </a:solidFill>
                <a:latin typeface="Arial"/>
                <a:cs typeface="Arial"/>
              </a:rPr>
              <a:t>reworking/service-related QN`s which need QN closure POST-ATS approval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4FEBB-BEB2-4606-8185-33C0F850AD33}"/>
              </a:ext>
            </a:extLst>
          </p:cNvPr>
          <p:cNvCxnSpPr/>
          <p:nvPr/>
        </p:nvCxnSpPr>
        <p:spPr>
          <a:xfrm>
            <a:off x="11918950" y="2711129"/>
            <a:ext cx="0" cy="88614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3988053"/>
            <a:ext cx="9215120" cy="225171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If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one </a:t>
            </a:r>
            <a:r>
              <a:rPr sz="18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Form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is being used </a:t>
            </a: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several </a:t>
            </a: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PO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lines, Supplier shall use the second page</a:t>
            </a:r>
            <a:r>
              <a:rPr sz="1800" spc="7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for: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972023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972023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PO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line number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972023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972023"/>
                </a:solidFill>
                <a:latin typeface="Times New Roman"/>
                <a:cs typeface="Times New Roman"/>
              </a:rPr>
              <a:t>	</a:t>
            </a:r>
            <a:r>
              <a:rPr sz="1800" spc="-25" dirty="0">
                <a:solidFill>
                  <a:srgbClr val="972023"/>
                </a:solidFill>
                <a:latin typeface="Arial"/>
                <a:cs typeface="Arial"/>
              </a:rPr>
              <a:t>TechnipFMC’s </a:t>
            </a: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Part</a:t>
            </a:r>
            <a:r>
              <a:rPr sz="1800" spc="2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Number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972023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972023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Revision </a:t>
            </a: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of the Part</a:t>
            </a:r>
            <a:r>
              <a:rPr sz="1800" spc="-7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Number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972023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972023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Quantity</a:t>
            </a:r>
            <a:r>
              <a:rPr sz="1800" spc="-2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delivered/submitted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972023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972023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Production date/Lifting certificate date </a:t>
            </a:r>
            <a:r>
              <a:rPr sz="1800" dirty="0">
                <a:solidFill>
                  <a:srgbClr val="972023"/>
                </a:solidFill>
                <a:latin typeface="Arial"/>
                <a:cs typeface="Arial"/>
              </a:rPr>
              <a:t>(if</a:t>
            </a:r>
            <a:r>
              <a:rPr sz="1800" spc="4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applicable)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972023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972023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Serial number/Batch</a:t>
            </a:r>
            <a:r>
              <a:rPr sz="1800" spc="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972023"/>
                </a:solidFill>
                <a:latin typeface="Arial"/>
                <a:cs typeface="Arial"/>
              </a:rPr>
              <a:t>number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2</a:t>
            </a:r>
          </a:p>
        </p:txBody>
      </p:sp>
      <p:sp>
        <p:nvSpPr>
          <p:cNvPr id="4" name="object 4"/>
          <p:cNvSpPr/>
          <p:nvPr/>
        </p:nvSpPr>
        <p:spPr>
          <a:xfrm>
            <a:off x="539495" y="1098803"/>
            <a:ext cx="7978140" cy="2877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51028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Frequently </a:t>
            </a:r>
            <a:r>
              <a:rPr dirty="0"/>
              <a:t>Asked</a:t>
            </a:r>
            <a:r>
              <a:rPr spc="-275" dirty="0"/>
              <a:t> </a:t>
            </a:r>
            <a:r>
              <a:rPr dirty="0"/>
              <a:t>Questions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35239" y="6461411"/>
            <a:ext cx="861694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solidFill>
                  <a:srgbClr val="52555A"/>
                </a:solidFill>
                <a:latin typeface="Arial"/>
                <a:cs typeface="Arial"/>
              </a:rPr>
              <a:t>CONFIDENTIAL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26783" y="895858"/>
            <a:ext cx="10984865" cy="5010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18045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67335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Where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find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Form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and instruction? </a:t>
            </a:r>
            <a:r>
              <a:rPr sz="1800" spc="-5" dirty="0">
                <a:latin typeface="Arial"/>
                <a:cs typeface="Arial"/>
              </a:rPr>
              <a:t> The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dirty="0">
                <a:latin typeface="Arial"/>
                <a:cs typeface="Arial"/>
              </a:rPr>
              <a:t>Form </a:t>
            </a:r>
            <a:r>
              <a:rPr sz="1800" spc="-5" dirty="0">
                <a:latin typeface="Arial"/>
                <a:cs typeface="Arial"/>
              </a:rPr>
              <a:t>and instruction can be found </a:t>
            </a:r>
            <a:r>
              <a:rPr sz="1800" dirty="0">
                <a:latin typeface="Arial"/>
                <a:cs typeface="Arial"/>
              </a:rPr>
              <a:t>at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</a:p>
          <a:p>
            <a:pPr marL="12700">
              <a:lnSpc>
                <a:spcPct val="100000"/>
              </a:lnSpc>
            </a:pPr>
            <a:r>
              <a:rPr sz="1800" b="1" u="heavy" dirty="0">
                <a:solidFill>
                  <a:srgbClr val="E62C2F"/>
                </a:solidFill>
                <a:uFill>
                  <a:solidFill>
                    <a:srgbClr val="E62C2F"/>
                  </a:solidFill>
                </a:uFill>
                <a:latin typeface="Arial"/>
                <a:cs typeface="Arial"/>
                <a:hlinkClick r:id="rId2"/>
              </a:rPr>
              <a:t>https://www.technipfmc.com/en/services/suppliers/documents-and-templates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AutoNum type="arabicPeriod" startAt="2"/>
              <a:tabLst>
                <a:tab pos="267335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Can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edit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font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size in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</a:t>
            </a:r>
            <a:r>
              <a:rPr sz="1800" spc="-114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Form?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45" dirty="0">
                <a:latin typeface="Arial"/>
                <a:cs typeface="Arial"/>
              </a:rPr>
              <a:t>Yes, </a:t>
            </a:r>
            <a:r>
              <a:rPr sz="1800" dirty="0">
                <a:latin typeface="Arial"/>
                <a:cs typeface="Arial"/>
              </a:rPr>
              <a:t>fonts </a:t>
            </a:r>
            <a:r>
              <a:rPr sz="1800" spc="-5" dirty="0">
                <a:latin typeface="Arial"/>
                <a:cs typeface="Arial"/>
              </a:rPr>
              <a:t>can be adjusted were there is a requirement </a:t>
            </a:r>
            <a:r>
              <a:rPr sz="1800" dirty="0">
                <a:latin typeface="Arial"/>
                <a:cs typeface="Arial"/>
              </a:rPr>
              <a:t>to fit the </a:t>
            </a:r>
            <a:r>
              <a:rPr sz="1800" spc="-5" dirty="0">
                <a:latin typeface="Arial"/>
                <a:cs typeface="Arial"/>
              </a:rPr>
              <a:t>information in a single cell in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45" dirty="0">
                <a:latin typeface="Arial"/>
                <a:cs typeface="Arial"/>
              </a:rPr>
              <a:t>ATS</a:t>
            </a:r>
            <a:r>
              <a:rPr sz="1800" spc="2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Form.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AutoNum type="arabicPeriod" startAt="3"/>
              <a:tabLst>
                <a:tab pos="267335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Do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need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save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Excel file as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PDF format, to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send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PDF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file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to</a:t>
            </a:r>
            <a:r>
              <a:rPr sz="1800" spc="-25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512C6C"/>
                </a:solidFill>
                <a:latin typeface="Arial"/>
                <a:cs typeface="Arial"/>
              </a:rPr>
              <a:t>TechnipFMC?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"/>
                <a:cs typeface="Arial"/>
              </a:rPr>
              <a:t>No, preferably the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dirty="0">
                <a:latin typeface="Arial"/>
                <a:cs typeface="Arial"/>
              </a:rPr>
              <a:t>Form shall be submitted as an Excel file. When reviewed, </a:t>
            </a:r>
            <a:r>
              <a:rPr sz="1800" spc="-20" dirty="0">
                <a:latin typeface="Arial"/>
                <a:cs typeface="Arial"/>
              </a:rPr>
              <a:t>TechnipFMC </a:t>
            </a:r>
            <a:r>
              <a:rPr sz="1800" dirty="0">
                <a:latin typeface="Arial"/>
                <a:cs typeface="Arial"/>
              </a:rPr>
              <a:t>will return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form to </a:t>
            </a:r>
            <a:r>
              <a:rPr sz="1800" spc="-5" dirty="0">
                <a:latin typeface="Arial"/>
                <a:cs typeface="Arial"/>
              </a:rPr>
              <a:t>Supplier in </a:t>
            </a:r>
            <a:r>
              <a:rPr sz="1800" dirty="0">
                <a:latin typeface="Arial"/>
                <a:cs typeface="Arial"/>
              </a:rPr>
              <a:t>PDF</a:t>
            </a:r>
            <a:r>
              <a:rPr sz="1800" spc="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format.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700" marR="1138555">
              <a:lnSpc>
                <a:spcPct val="100000"/>
              </a:lnSpc>
              <a:buAutoNum type="arabicPeriod" startAt="4"/>
              <a:tabLst>
                <a:tab pos="267335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Can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use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Page 1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of the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Form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only when submitting multiple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Part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Numbers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/ PO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lines? </a:t>
            </a:r>
            <a:r>
              <a:rPr sz="1800" spc="-5" dirty="0">
                <a:latin typeface="Arial"/>
                <a:cs typeface="Arial"/>
              </a:rPr>
              <a:t> No, use Page </a:t>
            </a:r>
            <a:r>
              <a:rPr sz="1800" dirty="0">
                <a:latin typeface="Arial"/>
                <a:cs typeface="Arial"/>
              </a:rPr>
              <a:t>2, </a:t>
            </a:r>
            <a:r>
              <a:rPr sz="1800" spc="-5" dirty="0">
                <a:latin typeface="Arial"/>
                <a:cs typeface="Arial"/>
              </a:rPr>
              <a:t>and make a clear reference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Page 2 on Page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1.</a:t>
            </a: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12C6C"/>
              </a:buClr>
              <a:buFont typeface="Arial"/>
              <a:buAutoNum type="arabicPeriod" startAt="4"/>
            </a:pPr>
            <a:endParaRPr sz="1550" dirty="0">
              <a:latin typeface="Times New Roman"/>
              <a:cs typeface="Times New Roman"/>
            </a:endParaRPr>
          </a:p>
          <a:p>
            <a:pPr marL="12700" marR="3166110">
              <a:lnSpc>
                <a:spcPct val="100000"/>
              </a:lnSpc>
              <a:buAutoNum type="arabicPeriod" startAt="4"/>
              <a:tabLst>
                <a:tab pos="267335" algn="l"/>
              </a:tabLst>
            </a:pP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If I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have more information other than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specified field where shall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write? 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You </a:t>
            </a:r>
            <a:r>
              <a:rPr sz="1800" spc="-5" dirty="0">
                <a:latin typeface="Arial"/>
                <a:cs typeface="Arial"/>
              </a:rPr>
              <a:t>can use Comment field (below </a:t>
            </a:r>
            <a:r>
              <a:rPr sz="1800" dirty="0">
                <a:latin typeface="Arial"/>
                <a:cs typeface="Arial"/>
              </a:rPr>
              <a:t>QN) to </a:t>
            </a:r>
            <a:r>
              <a:rPr sz="1800" spc="-5" dirty="0">
                <a:latin typeface="Arial"/>
                <a:cs typeface="Arial"/>
              </a:rPr>
              <a:t>provide additional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information.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12C6C"/>
              </a:buClr>
              <a:buFont typeface="Arial"/>
              <a:buAutoNum type="arabicPeriod" startAt="4"/>
            </a:pPr>
            <a:endParaRPr sz="15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AutoNum type="arabicPeriod" startAt="4"/>
              <a:tabLst>
                <a:tab pos="267335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Do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(Supplier) need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sign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</a:t>
            </a:r>
            <a:r>
              <a:rPr sz="1800" spc="-90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Form?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No, signature will be done by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person who reviews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documents and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dirty="0">
                <a:latin typeface="Arial"/>
                <a:cs typeface="Arial"/>
              </a:rPr>
              <a:t>Form for</a:t>
            </a:r>
            <a:r>
              <a:rPr sz="1800" spc="1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TechnipFMC.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51028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Frequently </a:t>
            </a:r>
            <a:r>
              <a:rPr dirty="0"/>
              <a:t>Asked</a:t>
            </a:r>
            <a:r>
              <a:rPr spc="-275" dirty="0"/>
              <a:t> </a:t>
            </a:r>
            <a:r>
              <a:rPr dirty="0"/>
              <a:t>Questions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35239" y="6461411"/>
            <a:ext cx="861694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solidFill>
                  <a:srgbClr val="52555A"/>
                </a:solidFill>
                <a:latin typeface="Arial"/>
                <a:cs typeface="Arial"/>
              </a:rPr>
              <a:t>CONFIDENTIAL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26795" y="895858"/>
            <a:ext cx="10729595" cy="455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AutoNum type="arabicPeriod" startAt="7"/>
              <a:tabLst>
                <a:tab pos="267335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Can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use a single cell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multiple serial</a:t>
            </a:r>
            <a:r>
              <a:rPr sz="1800" spc="40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numbers?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45" dirty="0">
                <a:latin typeface="Arial"/>
                <a:cs typeface="Arial"/>
              </a:rPr>
              <a:t>Yes, </a:t>
            </a:r>
            <a:r>
              <a:rPr sz="1800" spc="-10" dirty="0">
                <a:latin typeface="Arial"/>
                <a:cs typeface="Arial"/>
              </a:rPr>
              <a:t>you </a:t>
            </a:r>
            <a:r>
              <a:rPr sz="1800" spc="-5" dirty="0">
                <a:latin typeface="Arial"/>
                <a:cs typeface="Arial"/>
              </a:rPr>
              <a:t>can use single cell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multiple serial numbers </a:t>
            </a:r>
            <a:r>
              <a:rPr sz="1800" spc="-15" dirty="0">
                <a:latin typeface="Arial"/>
                <a:cs typeface="Arial"/>
              </a:rPr>
              <a:t>when </a:t>
            </a:r>
            <a:r>
              <a:rPr sz="1800" spc="-5" dirty="0">
                <a:latin typeface="Arial"/>
                <a:cs typeface="Arial"/>
              </a:rPr>
              <a:t>a single part</a:t>
            </a:r>
            <a:r>
              <a:rPr sz="1800" spc="229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number.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When for </a:t>
            </a:r>
            <a:r>
              <a:rPr sz="1800" spc="-10" dirty="0">
                <a:latin typeface="Arial"/>
                <a:cs typeface="Arial"/>
              </a:rPr>
              <a:t>different </a:t>
            </a:r>
            <a:r>
              <a:rPr sz="1800" spc="-5" dirty="0">
                <a:latin typeface="Arial"/>
                <a:cs typeface="Arial"/>
              </a:rPr>
              <a:t>part numbers, </a:t>
            </a:r>
            <a:r>
              <a:rPr sz="1800" dirty="0">
                <a:latin typeface="Arial"/>
                <a:cs typeface="Arial"/>
              </a:rPr>
              <a:t>use </a:t>
            </a:r>
            <a:r>
              <a:rPr sz="1800" spc="-10" dirty="0">
                <a:latin typeface="Arial"/>
                <a:cs typeface="Arial"/>
              </a:rPr>
              <a:t>different </a:t>
            </a:r>
            <a:r>
              <a:rPr sz="1800" spc="-5" dirty="0">
                <a:latin typeface="Arial"/>
                <a:cs typeface="Arial"/>
              </a:rPr>
              <a:t>cells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provide serial</a:t>
            </a:r>
            <a:r>
              <a:rPr sz="1800" spc="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numbers.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AutoNum type="arabicPeriod" startAt="8"/>
              <a:tabLst>
                <a:tab pos="267335" algn="l"/>
                <a:tab pos="3664585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Could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also</a:t>
            </a:r>
            <a:r>
              <a:rPr sz="1800" spc="-40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be approved	by </a:t>
            </a:r>
            <a:r>
              <a:rPr sz="1800" spc="-25" dirty="0">
                <a:solidFill>
                  <a:srgbClr val="512C6C"/>
                </a:solidFill>
                <a:latin typeface="Arial"/>
                <a:cs typeface="Arial"/>
              </a:rPr>
              <a:t>TechnipFMC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inspectors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at</a:t>
            </a:r>
            <a:r>
              <a:rPr sz="1800" spc="10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site?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No.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review performed by the </a:t>
            </a:r>
            <a:r>
              <a:rPr sz="1800" spc="-25" dirty="0">
                <a:latin typeface="Arial"/>
                <a:cs typeface="Arial"/>
              </a:rPr>
              <a:t>TechnipFMC </a:t>
            </a:r>
            <a:r>
              <a:rPr sz="1800" spc="-5" dirty="0">
                <a:latin typeface="Arial"/>
                <a:cs typeface="Arial"/>
              </a:rPr>
              <a:t>inspectors </a:t>
            </a:r>
            <a:r>
              <a:rPr sz="1800" dirty="0">
                <a:latin typeface="Arial"/>
                <a:cs typeface="Arial"/>
              </a:rPr>
              <a:t>at site </a:t>
            </a:r>
            <a:r>
              <a:rPr sz="1800" spc="-5" dirty="0">
                <a:latin typeface="Arial"/>
                <a:cs typeface="Arial"/>
              </a:rPr>
              <a:t>is just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help Supplier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identify </a:t>
            </a:r>
            <a:r>
              <a:rPr sz="1800" spc="-10" dirty="0">
                <a:latin typeface="Arial"/>
                <a:cs typeface="Arial"/>
              </a:rPr>
              <a:t>anything  </a:t>
            </a:r>
            <a:r>
              <a:rPr sz="1800" spc="-5" dirty="0">
                <a:latin typeface="Arial"/>
                <a:cs typeface="Arial"/>
              </a:rPr>
              <a:t>that needs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be fixed before submitting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documentation </a:t>
            </a:r>
            <a:r>
              <a:rPr sz="1800" dirty="0">
                <a:latin typeface="Arial"/>
                <a:cs typeface="Arial"/>
              </a:rPr>
              <a:t>to the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spc="-5" dirty="0">
                <a:latin typeface="Arial"/>
                <a:cs typeface="Arial"/>
              </a:rPr>
              <a:t>email address.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61290">
              <a:lnSpc>
                <a:spcPct val="100000"/>
              </a:lnSpc>
              <a:buAutoNum type="arabicPeriod" startAt="9"/>
              <a:tabLst>
                <a:tab pos="267335" algn="l"/>
                <a:tab pos="4718050" algn="l"/>
              </a:tabLst>
            </a:pP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If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is submitted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one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PO</a:t>
            </a:r>
            <a:r>
              <a:rPr sz="1800" spc="15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512C6C"/>
                </a:solidFill>
                <a:latin typeface="Arial"/>
                <a:cs typeface="Arial"/>
              </a:rPr>
              <a:t>line</a:t>
            </a:r>
            <a:r>
              <a:rPr sz="1800" spc="10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512C6C"/>
                </a:solidFill>
                <a:latin typeface="Arial"/>
                <a:cs typeface="Arial"/>
              </a:rPr>
              <a:t>with	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e.g.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quantity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5, </a:t>
            </a:r>
            <a:r>
              <a:rPr sz="1800" spc="-15" dirty="0">
                <a:solidFill>
                  <a:srgbClr val="512C6C"/>
                </a:solidFill>
                <a:latin typeface="Arial"/>
                <a:cs typeface="Arial"/>
              </a:rPr>
              <a:t>with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5 document packages, and only 3 are  approved, </a:t>
            </a:r>
            <a:r>
              <a:rPr sz="1800" spc="-15" dirty="0">
                <a:solidFill>
                  <a:srgbClr val="512C6C"/>
                </a:solidFill>
                <a:latin typeface="Arial"/>
                <a:cs typeface="Arial"/>
              </a:rPr>
              <a:t>what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can the Supplier</a:t>
            </a:r>
            <a:r>
              <a:rPr sz="1800" spc="90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do?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Option 1: Supplier can </a:t>
            </a:r>
            <a:r>
              <a:rPr sz="1800" dirty="0">
                <a:latin typeface="Arial"/>
                <a:cs typeface="Arial"/>
              </a:rPr>
              <a:t>correct </a:t>
            </a:r>
            <a:r>
              <a:rPr sz="1800" spc="-5" dirty="0">
                <a:latin typeface="Arial"/>
                <a:cs typeface="Arial"/>
              </a:rPr>
              <a:t>errors and get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spc="-5" dirty="0">
                <a:latin typeface="Arial"/>
                <a:cs typeface="Arial"/>
              </a:rPr>
              <a:t>approved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all </a:t>
            </a:r>
            <a:r>
              <a:rPr sz="1800" dirty="0">
                <a:latin typeface="Arial"/>
                <a:cs typeface="Arial"/>
              </a:rPr>
              <a:t>five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parts.</a:t>
            </a:r>
            <a:endParaRPr sz="1800">
              <a:latin typeface="Arial"/>
              <a:cs typeface="Arial"/>
            </a:endParaRPr>
          </a:p>
          <a:p>
            <a:pPr marL="12700" marR="29908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Option 2: Split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delivery into </a:t>
            </a:r>
            <a:r>
              <a:rPr sz="1800" spc="-15" dirty="0">
                <a:latin typeface="Arial"/>
                <a:cs typeface="Arial"/>
              </a:rPr>
              <a:t>two </a:t>
            </a:r>
            <a:r>
              <a:rPr sz="1800" spc="-5" dirty="0">
                <a:latin typeface="Arial"/>
                <a:cs typeface="Arial"/>
              </a:rPr>
              <a:t>and submit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dirty="0">
                <a:latin typeface="Arial"/>
                <a:cs typeface="Arial"/>
              </a:rPr>
              <a:t>Form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“approved” quantities, then correct the  errors </a:t>
            </a:r>
            <a:r>
              <a:rPr sz="1800" dirty="0">
                <a:latin typeface="Arial"/>
                <a:cs typeface="Arial"/>
              </a:rPr>
              <a:t>for the </a:t>
            </a:r>
            <a:r>
              <a:rPr sz="1800" spc="-5" dirty="0">
                <a:latin typeface="Arial"/>
                <a:cs typeface="Arial"/>
              </a:rPr>
              <a:t>remaining quantities and resubmit as a separate </a:t>
            </a:r>
            <a:r>
              <a:rPr sz="1800" spc="-45" dirty="0">
                <a:latin typeface="Arial"/>
                <a:cs typeface="Arial"/>
              </a:rPr>
              <a:t>ATS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request.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buAutoNum type="arabicPeriod" startAt="10"/>
              <a:tabLst>
                <a:tab pos="393700" algn="l"/>
              </a:tabLst>
            </a:pP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What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is the turnaround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time for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</a:t>
            </a:r>
            <a:r>
              <a:rPr sz="1800" spc="-114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response?</a:t>
            </a:r>
            <a:endParaRPr sz="1800">
              <a:latin typeface="Arial"/>
              <a:cs typeface="Arial"/>
            </a:endParaRPr>
          </a:p>
          <a:p>
            <a:pPr marL="12700" marR="325755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Commercial Point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Contact, the </a:t>
            </a:r>
            <a:r>
              <a:rPr sz="1800" spc="-25" dirty="0">
                <a:latin typeface="Arial"/>
                <a:cs typeface="Arial"/>
              </a:rPr>
              <a:t>Buyer, </a:t>
            </a:r>
            <a:r>
              <a:rPr sz="1800" spc="-15" dirty="0">
                <a:latin typeface="Arial"/>
                <a:cs typeface="Arial"/>
              </a:rPr>
              <a:t>will </a:t>
            </a:r>
            <a:r>
              <a:rPr sz="1800" spc="-5" dirty="0">
                <a:latin typeface="Arial"/>
                <a:cs typeface="Arial"/>
              </a:rPr>
              <a:t>be able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indicate the turnaround </a:t>
            </a:r>
            <a:r>
              <a:rPr sz="1800" dirty="0">
                <a:latin typeface="Arial"/>
                <a:cs typeface="Arial"/>
              </a:rPr>
              <a:t>time for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the  relevant </a:t>
            </a:r>
            <a:r>
              <a:rPr sz="1800" spc="-25" dirty="0">
                <a:latin typeface="Arial"/>
                <a:cs typeface="Arial"/>
              </a:rPr>
              <a:t>TechnipFMC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location/team.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51028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Frequently </a:t>
            </a:r>
            <a:r>
              <a:rPr dirty="0"/>
              <a:t>Asked</a:t>
            </a:r>
            <a:r>
              <a:rPr spc="-275" dirty="0"/>
              <a:t> </a:t>
            </a:r>
            <a:r>
              <a:rPr dirty="0"/>
              <a:t>Questions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35239" y="6461411"/>
            <a:ext cx="861694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solidFill>
                  <a:srgbClr val="52555A"/>
                </a:solidFill>
                <a:latin typeface="Arial"/>
                <a:cs typeface="Arial"/>
              </a:rPr>
              <a:t>CONFIDENTIAL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26795" y="743458"/>
            <a:ext cx="10742295" cy="4309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4435">
              <a:lnSpc>
                <a:spcPct val="155600"/>
              </a:lnSpc>
              <a:spcBef>
                <a:spcPts val="100"/>
              </a:spcBef>
            </a:pPr>
            <a:r>
              <a:rPr sz="1800" spc="-50" dirty="0">
                <a:solidFill>
                  <a:srgbClr val="512C6C"/>
                </a:solidFill>
                <a:latin typeface="Arial"/>
                <a:cs typeface="Arial"/>
              </a:rPr>
              <a:t>11.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If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the Part Number is serialized, shall Supplier mention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batch number in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Form?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 For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serialized parts</a:t>
            </a:r>
            <a:r>
              <a:rPr sz="1800" spc="15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(</a:t>
            </a:r>
            <a:r>
              <a:rPr sz="1800" b="1" spc="-5" dirty="0">
                <a:solidFill>
                  <a:srgbClr val="3D4043"/>
                </a:solidFill>
                <a:latin typeface="Arial"/>
                <a:cs typeface="Arial"/>
              </a:rPr>
              <a:t>Q03401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):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512C6C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512C6C"/>
                </a:solidFill>
                <a:latin typeface="Times New Roman"/>
                <a:cs typeface="Times New Roman"/>
              </a:rPr>
              <a:t>	</a:t>
            </a:r>
            <a:r>
              <a:rPr sz="1800" spc="-45" dirty="0">
                <a:solidFill>
                  <a:srgbClr val="3D4043"/>
                </a:solidFill>
                <a:latin typeface="Arial"/>
                <a:cs typeface="Arial"/>
              </a:rPr>
              <a:t>ATS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shall have serial numbers in the serial number field on Page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1,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or Page 2 </a:t>
            </a:r>
            <a:r>
              <a:rPr sz="1800" spc="-15" dirty="0">
                <a:solidFill>
                  <a:srgbClr val="3D4043"/>
                </a:solidFill>
                <a:latin typeface="Arial"/>
                <a:cs typeface="Arial"/>
              </a:rPr>
              <a:t>when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multiple</a:t>
            </a:r>
            <a:r>
              <a:rPr sz="1800" spc="300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numbers.</a:t>
            </a:r>
            <a:endParaRPr sz="1800">
              <a:latin typeface="Arial"/>
              <a:cs typeface="Arial"/>
            </a:endParaRPr>
          </a:p>
          <a:p>
            <a:pPr marR="1958339" algn="ctr">
              <a:lnSpc>
                <a:spcPct val="100000"/>
              </a:lnSpc>
            </a:pP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When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Page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2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is used, </a:t>
            </a:r>
            <a:r>
              <a:rPr sz="1800" spc="-15" dirty="0">
                <a:solidFill>
                  <a:srgbClr val="3D4043"/>
                </a:solidFill>
                <a:latin typeface="Arial"/>
                <a:cs typeface="Arial"/>
              </a:rPr>
              <a:t>write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“Refer Page 2” in the serial </a:t>
            </a:r>
            <a:r>
              <a:rPr sz="1800" spc="-10" dirty="0">
                <a:solidFill>
                  <a:srgbClr val="3D4043"/>
                </a:solidFill>
                <a:latin typeface="Arial"/>
                <a:cs typeface="Arial"/>
              </a:rPr>
              <a:t>number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field on Page</a:t>
            </a:r>
            <a:r>
              <a:rPr sz="1800" spc="150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1.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512C6C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512C6C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heat number can be referenced in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heat number</a:t>
            </a:r>
            <a:r>
              <a:rPr sz="1800" spc="25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field.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512C6C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512C6C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serialized parts, do not enter </a:t>
            </a:r>
            <a:r>
              <a:rPr sz="1800" spc="-10" dirty="0">
                <a:solidFill>
                  <a:srgbClr val="3D4043"/>
                </a:solidFill>
                <a:latin typeface="Arial"/>
                <a:cs typeface="Arial"/>
              </a:rPr>
              <a:t>anything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in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batch</a:t>
            </a:r>
            <a:r>
              <a:rPr sz="1800" spc="85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field.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batch managed parts</a:t>
            </a:r>
            <a:r>
              <a:rPr sz="1800" spc="25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(</a:t>
            </a:r>
            <a:r>
              <a:rPr sz="1800" b="1" spc="-5" dirty="0">
                <a:solidFill>
                  <a:srgbClr val="3D4043"/>
                </a:solidFill>
                <a:latin typeface="Arial"/>
                <a:cs typeface="Arial"/>
              </a:rPr>
              <a:t>Q03402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):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512C6C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512C6C"/>
                </a:solidFill>
                <a:latin typeface="Times New Roman"/>
                <a:cs typeface="Times New Roman"/>
              </a:rPr>
              <a:t>	</a:t>
            </a:r>
            <a:r>
              <a:rPr sz="1800" spc="-45" dirty="0">
                <a:solidFill>
                  <a:srgbClr val="3D4043"/>
                </a:solidFill>
                <a:latin typeface="Arial"/>
                <a:cs typeface="Arial"/>
              </a:rPr>
              <a:t>ATS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shall have batch numbers in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batch number field on Page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1,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or Page 2 </a:t>
            </a:r>
            <a:r>
              <a:rPr sz="1800" spc="-15" dirty="0">
                <a:solidFill>
                  <a:srgbClr val="3D4043"/>
                </a:solidFill>
                <a:latin typeface="Arial"/>
                <a:cs typeface="Arial"/>
              </a:rPr>
              <a:t>when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multiple</a:t>
            </a:r>
            <a:r>
              <a:rPr sz="1800" spc="250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numbers.</a:t>
            </a:r>
            <a:endParaRPr sz="1800">
              <a:latin typeface="Arial"/>
              <a:cs typeface="Arial"/>
            </a:endParaRPr>
          </a:p>
          <a:p>
            <a:pPr marR="1946275" algn="ctr">
              <a:lnSpc>
                <a:spcPct val="100000"/>
              </a:lnSpc>
            </a:pP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When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Page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2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is used, </a:t>
            </a:r>
            <a:r>
              <a:rPr sz="1800" spc="-15" dirty="0">
                <a:solidFill>
                  <a:srgbClr val="3D4043"/>
                </a:solidFill>
                <a:latin typeface="Arial"/>
                <a:cs typeface="Arial"/>
              </a:rPr>
              <a:t>write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“Refer Page 2” in the batch </a:t>
            </a:r>
            <a:r>
              <a:rPr sz="1800" spc="-10" dirty="0">
                <a:solidFill>
                  <a:srgbClr val="3D4043"/>
                </a:solidFill>
                <a:latin typeface="Arial"/>
                <a:cs typeface="Arial"/>
              </a:rPr>
              <a:t>number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field on Page</a:t>
            </a:r>
            <a:r>
              <a:rPr sz="1800" spc="135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1.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512C6C"/>
                </a:solidFill>
                <a:latin typeface="Webdings"/>
                <a:cs typeface="Webdings"/>
              </a:rPr>
              <a:t></a:t>
            </a:r>
            <a:r>
              <a:rPr sz="1450" spc="-10" dirty="0">
                <a:solidFill>
                  <a:srgbClr val="512C6C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The </a:t>
            </a:r>
            <a:r>
              <a:rPr sz="1800" spc="-10" dirty="0">
                <a:solidFill>
                  <a:srgbClr val="3D4043"/>
                </a:solidFill>
                <a:latin typeface="Arial"/>
                <a:cs typeface="Arial"/>
              </a:rPr>
              <a:t>heat number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can be referenced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in 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heat </a:t>
            </a:r>
            <a:r>
              <a:rPr sz="1800" spc="-10" dirty="0">
                <a:solidFill>
                  <a:srgbClr val="3D4043"/>
                </a:solidFill>
                <a:latin typeface="Arial"/>
                <a:cs typeface="Arial"/>
              </a:rPr>
              <a:t>number</a:t>
            </a:r>
            <a:r>
              <a:rPr sz="1800" spc="40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field.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512C6C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512C6C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heat number can be referenced in both the heat and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batch number field </a:t>
            </a:r>
            <a:r>
              <a:rPr sz="1800" spc="-15" dirty="0">
                <a:solidFill>
                  <a:srgbClr val="3D4043"/>
                </a:solidFill>
                <a:latin typeface="Arial"/>
                <a:cs typeface="Arial"/>
              </a:rPr>
              <a:t>when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this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is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the</a:t>
            </a:r>
            <a:r>
              <a:rPr sz="1800" spc="204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same.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512C6C"/>
                </a:solidFill>
                <a:latin typeface="Webdings"/>
                <a:cs typeface="Webdings"/>
              </a:rPr>
              <a:t></a:t>
            </a:r>
            <a:r>
              <a:rPr sz="1450" spc="-15" dirty="0">
                <a:solidFill>
                  <a:srgbClr val="512C6C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If 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part is batch managed, do not enter a serial number in </a:t>
            </a:r>
            <a:r>
              <a:rPr sz="1800" dirty="0">
                <a:solidFill>
                  <a:srgbClr val="3D4043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serial number</a:t>
            </a:r>
            <a:r>
              <a:rPr sz="1800" spc="114" dirty="0">
                <a:solidFill>
                  <a:srgbClr val="3D404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D4043"/>
                </a:solidFill>
                <a:latin typeface="Arial"/>
                <a:cs typeface="Arial"/>
              </a:rPr>
              <a:t>field.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51028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Frequently </a:t>
            </a:r>
            <a:r>
              <a:rPr dirty="0"/>
              <a:t>Asked</a:t>
            </a:r>
            <a:r>
              <a:rPr spc="-275" dirty="0"/>
              <a:t> </a:t>
            </a:r>
            <a:r>
              <a:rPr dirty="0"/>
              <a:t>Questions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35239" y="6461411"/>
            <a:ext cx="861694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solidFill>
                  <a:srgbClr val="52555A"/>
                </a:solidFill>
                <a:latin typeface="Arial"/>
                <a:cs typeface="Arial"/>
              </a:rPr>
              <a:t>CONFIDENTIAL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26795" y="895858"/>
            <a:ext cx="11033125" cy="290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ct val="100000"/>
              </a:lnSpc>
              <a:spcBef>
                <a:spcPts val="100"/>
              </a:spcBef>
              <a:buAutoNum type="arabicPeriod" startAt="12"/>
              <a:tabLst>
                <a:tab pos="393700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Does Supplier need access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to </a:t>
            </a:r>
            <a:r>
              <a:rPr sz="1800" spc="-25" dirty="0">
                <a:solidFill>
                  <a:srgbClr val="512C6C"/>
                </a:solidFill>
                <a:latin typeface="Arial"/>
                <a:cs typeface="Arial"/>
              </a:rPr>
              <a:t>TechnipFMC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Partner Portal in order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submit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</a:t>
            </a:r>
            <a:r>
              <a:rPr sz="1800" spc="-20" dirty="0">
                <a:solidFill>
                  <a:srgbClr val="512C6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requests?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Not </a:t>
            </a:r>
            <a:r>
              <a:rPr sz="1800" spc="-20" dirty="0">
                <a:latin typeface="Arial"/>
                <a:cs typeface="Arial"/>
              </a:rPr>
              <a:t>mandatory. </a:t>
            </a:r>
            <a:r>
              <a:rPr sz="1800" dirty="0">
                <a:latin typeface="Arial"/>
                <a:cs typeface="Arial"/>
              </a:rPr>
              <a:t>If </a:t>
            </a:r>
            <a:r>
              <a:rPr sz="1800" spc="-5" dirty="0">
                <a:latin typeface="Arial"/>
                <a:cs typeface="Arial"/>
              </a:rPr>
              <a:t>not having access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25" dirty="0">
                <a:latin typeface="Arial"/>
                <a:cs typeface="Arial"/>
              </a:rPr>
              <a:t>TechnipFMC </a:t>
            </a:r>
            <a:r>
              <a:rPr sz="1800" spc="-5" dirty="0">
                <a:latin typeface="Arial"/>
                <a:cs typeface="Arial"/>
              </a:rPr>
              <a:t>Partner Portal, Supplier can send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dirty="0">
                <a:latin typeface="Arial"/>
                <a:cs typeface="Arial"/>
              </a:rPr>
              <a:t>Form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together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10" dirty="0">
                <a:latin typeface="Arial"/>
                <a:cs typeface="Arial"/>
              </a:rPr>
              <a:t>any </a:t>
            </a:r>
            <a:r>
              <a:rPr sz="1800" spc="-5" dirty="0">
                <a:latin typeface="Arial"/>
                <a:cs typeface="Arial"/>
              </a:rPr>
              <a:t>final documentation (MRB </a:t>
            </a:r>
            <a:r>
              <a:rPr sz="1800" dirty="0">
                <a:latin typeface="Arial"/>
                <a:cs typeface="Arial"/>
              </a:rPr>
              <a:t>or WED </a:t>
            </a:r>
            <a:r>
              <a:rPr sz="1800" spc="-5" dirty="0">
                <a:latin typeface="Arial"/>
                <a:cs typeface="Arial"/>
              </a:rPr>
              <a:t>package) by email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45" dirty="0">
                <a:latin typeface="Arial"/>
                <a:cs typeface="Arial"/>
              </a:rPr>
              <a:t>ATS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mailbox.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Contact Supplier Quality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size limit </a:t>
            </a:r>
            <a:r>
              <a:rPr sz="1800" dirty="0">
                <a:latin typeface="Arial"/>
                <a:cs typeface="Arial"/>
              </a:rPr>
              <a:t>of the </a:t>
            </a:r>
            <a:r>
              <a:rPr sz="1800" spc="-5" dirty="0">
                <a:latin typeface="Arial"/>
                <a:cs typeface="Arial"/>
              </a:rPr>
              <a:t>MRB/WED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documentation.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If </a:t>
            </a:r>
            <a:r>
              <a:rPr sz="1800" spc="-5" dirty="0">
                <a:latin typeface="Arial"/>
                <a:cs typeface="Arial"/>
              </a:rPr>
              <a:t>Supplier has access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25" dirty="0">
                <a:latin typeface="Arial"/>
                <a:cs typeface="Arial"/>
              </a:rPr>
              <a:t>TechnipFMC </a:t>
            </a:r>
            <a:r>
              <a:rPr sz="1800" spc="-5" dirty="0">
                <a:latin typeface="Arial"/>
                <a:cs typeface="Arial"/>
              </a:rPr>
              <a:t>Partner Portal, documentation should be uploaded in the</a:t>
            </a:r>
            <a:r>
              <a:rPr sz="1800" spc="1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application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named </a:t>
            </a:r>
            <a:r>
              <a:rPr sz="1800" spc="-5" dirty="0">
                <a:latin typeface="Arial"/>
                <a:cs typeface="Arial"/>
              </a:rPr>
              <a:t>‘PO Doc </a:t>
            </a:r>
            <a:r>
              <a:rPr sz="1800" spc="-10" dirty="0">
                <a:latin typeface="Arial"/>
                <a:cs typeface="Arial"/>
              </a:rPr>
              <a:t>Collaboration’ and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dirty="0">
                <a:latin typeface="Arial"/>
                <a:cs typeface="Arial"/>
              </a:rPr>
              <a:t>Form </a:t>
            </a:r>
            <a:r>
              <a:rPr sz="1800" spc="-5" dirty="0">
                <a:latin typeface="Arial"/>
                <a:cs typeface="Arial"/>
              </a:rPr>
              <a:t>shall be </a:t>
            </a:r>
            <a:r>
              <a:rPr sz="1800" spc="-10" dirty="0">
                <a:latin typeface="Arial"/>
                <a:cs typeface="Arial"/>
              </a:rPr>
              <a:t>emailed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45" dirty="0">
                <a:latin typeface="Arial"/>
                <a:cs typeface="Arial"/>
              </a:rPr>
              <a:t>ATS </a:t>
            </a:r>
            <a:r>
              <a:rPr sz="1800" spc="-10" dirty="0">
                <a:latin typeface="Arial"/>
                <a:cs typeface="Arial"/>
              </a:rPr>
              <a:t>address </a:t>
            </a:r>
            <a:r>
              <a:rPr sz="1800" spc="-5" dirty="0">
                <a:latin typeface="Arial"/>
                <a:cs typeface="Arial"/>
              </a:rPr>
              <a:t>specified in the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buAutoNum type="arabicPeriod" startAt="13"/>
              <a:tabLst>
                <a:tab pos="393700" algn="l"/>
              </a:tabLst>
            </a:pP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Will transmittals continue </a:t>
            </a:r>
            <a:r>
              <a:rPr sz="1800" spc="-15" dirty="0">
                <a:solidFill>
                  <a:srgbClr val="512C6C"/>
                </a:solidFill>
                <a:latin typeface="Arial"/>
                <a:cs typeface="Arial"/>
              </a:rPr>
              <a:t>with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the </a:t>
            </a:r>
            <a:r>
              <a:rPr sz="1800" spc="-45" dirty="0">
                <a:solidFill>
                  <a:srgbClr val="512C6C"/>
                </a:solidFill>
                <a:latin typeface="Arial"/>
                <a:cs typeface="Arial"/>
              </a:rPr>
              <a:t>ATS 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process? </a:t>
            </a:r>
            <a:r>
              <a:rPr sz="1800" dirty="0">
                <a:solidFill>
                  <a:srgbClr val="512C6C"/>
                </a:solidFill>
                <a:latin typeface="Arial"/>
                <a:cs typeface="Arial"/>
              </a:rPr>
              <a:t>(if</a:t>
            </a:r>
            <a:r>
              <a:rPr sz="1800" spc="-5" dirty="0">
                <a:solidFill>
                  <a:srgbClr val="512C6C"/>
                </a:solidFill>
                <a:latin typeface="Arial"/>
                <a:cs typeface="Arial"/>
              </a:rPr>
              <a:t> applicable)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Only for locations </a:t>
            </a:r>
            <a:r>
              <a:rPr sz="1800" spc="-15" dirty="0">
                <a:latin typeface="Arial"/>
                <a:cs typeface="Arial"/>
              </a:rPr>
              <a:t>where </a:t>
            </a:r>
            <a:r>
              <a:rPr sz="1800" dirty="0">
                <a:latin typeface="Arial"/>
                <a:cs typeface="Arial"/>
              </a:rPr>
              <a:t>the MRB </a:t>
            </a:r>
            <a:r>
              <a:rPr sz="1800" spc="-5" dirty="0">
                <a:latin typeface="Arial"/>
                <a:cs typeface="Arial"/>
              </a:rPr>
              <a:t>format is required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the final documentation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package.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2725" y="6258559"/>
            <a:ext cx="67551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This</a:t>
            </a:r>
            <a:r>
              <a:rPr sz="800" spc="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document</a:t>
            </a:r>
            <a:r>
              <a:rPr sz="800" spc="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and</a:t>
            </a:r>
            <a:r>
              <a:rPr sz="800" spc="3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all</a:t>
            </a:r>
            <a:r>
              <a:rPr sz="800" spc="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information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 herein</a:t>
            </a:r>
            <a:r>
              <a:rPr sz="800" spc="2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are</a:t>
            </a:r>
            <a:r>
              <a:rPr sz="800" spc="1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confidential,</a:t>
            </a:r>
            <a:r>
              <a:rPr sz="800" spc="1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and</a:t>
            </a:r>
            <a:r>
              <a:rPr sz="800" spc="1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may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 not</a:t>
            </a:r>
            <a:r>
              <a:rPr sz="800" spc="1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be</a:t>
            </a:r>
            <a:r>
              <a:rPr sz="800" spc="1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used,</a:t>
            </a:r>
            <a:r>
              <a:rPr sz="800" spc="2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reproduced</a:t>
            </a:r>
            <a:r>
              <a:rPr sz="800" spc="3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or</a:t>
            </a:r>
            <a:r>
              <a:rPr sz="800" spc="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distributed</a:t>
            </a:r>
            <a:r>
              <a:rPr sz="800" spc="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without</a:t>
            </a:r>
            <a:r>
              <a:rPr sz="800" spc="25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prior</a:t>
            </a:r>
            <a:r>
              <a:rPr sz="800" spc="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52555A"/>
                </a:solidFill>
                <a:latin typeface="Arial"/>
                <a:cs typeface="Arial"/>
              </a:rPr>
              <a:t>authorization</a:t>
            </a:r>
            <a:r>
              <a:rPr sz="800" spc="5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of</a:t>
            </a:r>
            <a:r>
              <a:rPr sz="800" spc="10" dirty="0">
                <a:solidFill>
                  <a:srgbClr val="52555A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2555A"/>
                </a:solidFill>
                <a:latin typeface="Arial"/>
                <a:cs typeface="Arial"/>
              </a:rPr>
              <a:t>TechnipFMC.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183451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Acronyms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3145" y="1509775"/>
          <a:ext cx="9041765" cy="3289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Acronym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solidFill>
                      <a:srgbClr val="512C6C"/>
                    </a:solidFill>
                  </a:tcPr>
                </a:tc>
                <a:tc>
                  <a:txBody>
                    <a:bodyPr/>
                    <a:lstStyle/>
                    <a:p>
                      <a:pPr marL="4171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Description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solidFill>
                      <a:srgbClr val="512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4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ATS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12C6C"/>
                      </a:solidFill>
                      <a:prstDash val="solid"/>
                    </a:lnL>
                    <a:lnB w="12700">
                      <a:solidFill>
                        <a:srgbClr val="512C6C"/>
                      </a:solidFill>
                      <a:prstDash val="solid"/>
                    </a:lnB>
                    <a:solidFill>
                      <a:srgbClr val="E9E8EB"/>
                    </a:solidFill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Authorization </a:t>
                      </a: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800" spc="-10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Ship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512C6C"/>
                      </a:solidFill>
                      <a:prstDash val="solid"/>
                    </a:lnR>
                    <a:lnB w="12700">
                      <a:solidFill>
                        <a:srgbClr val="512C6C"/>
                      </a:solidFill>
                      <a:prstDash val="solid"/>
                    </a:lnB>
                    <a:solidFill>
                      <a:srgbClr val="E9E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CoC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12C6C"/>
                      </a:solidFill>
                      <a:prstDash val="solid"/>
                    </a:lnL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Certificate </a:t>
                      </a: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8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Compliance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512C6C"/>
                      </a:solidFill>
                      <a:prstDash val="solid"/>
                    </a:lnR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eSMDR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12C6C"/>
                      </a:solidFill>
                      <a:prstDash val="solid"/>
                    </a:lnL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  <a:solidFill>
                      <a:srgbClr val="E9E8EB"/>
                    </a:solidFill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electronic Supplier Master Document</a:t>
                      </a:r>
                      <a:r>
                        <a:rPr sz="1800" spc="-12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Register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512C6C"/>
                      </a:solidFill>
                      <a:prstDash val="solid"/>
                    </a:lnR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  <a:solidFill>
                      <a:srgbClr val="E9E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MRB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12C6C"/>
                      </a:solidFill>
                      <a:prstDash val="solid"/>
                    </a:lnL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Manufacturing </a:t>
                      </a: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Record</a:t>
                      </a:r>
                      <a:r>
                        <a:rPr sz="1800" spc="-10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Book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512C6C"/>
                      </a:solidFill>
                      <a:prstDash val="solid"/>
                    </a:lnR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PO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12C6C"/>
                      </a:solidFill>
                      <a:prstDash val="solid"/>
                    </a:lnL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  <a:solidFill>
                      <a:srgbClr val="E9E8EB"/>
                    </a:solidFill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Purchase</a:t>
                      </a:r>
                      <a:r>
                        <a:rPr sz="1800" spc="-4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Order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512C6C"/>
                      </a:solidFill>
                      <a:prstDash val="solid"/>
                    </a:lnR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  <a:solidFill>
                      <a:srgbClr val="E9E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SMDR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12C6C"/>
                      </a:solidFill>
                      <a:prstDash val="solid"/>
                    </a:lnL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Supplier Master Document</a:t>
                      </a:r>
                      <a:r>
                        <a:rPr sz="1800" spc="-10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Register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512C6C"/>
                      </a:solidFill>
                      <a:prstDash val="solid"/>
                    </a:lnR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SN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12C6C"/>
                      </a:solidFill>
                      <a:prstDash val="solid"/>
                    </a:lnL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  <a:solidFill>
                      <a:srgbClr val="E9E8EB"/>
                    </a:solidFill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Serial</a:t>
                      </a:r>
                      <a:r>
                        <a:rPr sz="1800" spc="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512C6C"/>
                      </a:solidFill>
                      <a:prstDash val="solid"/>
                    </a:lnR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  <a:solidFill>
                      <a:srgbClr val="E9E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WED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12C6C"/>
                      </a:solidFill>
                      <a:prstDash val="solid"/>
                    </a:lnL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With Each</a:t>
                      </a:r>
                      <a:r>
                        <a:rPr sz="1800" spc="-90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52555A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512C6C"/>
                      </a:solidFill>
                      <a:prstDash val="solid"/>
                    </a:lnR>
                    <a:lnT w="12700">
                      <a:solidFill>
                        <a:srgbClr val="512C6C"/>
                      </a:solidFill>
                      <a:prstDash val="solid"/>
                    </a:lnT>
                    <a:lnB w="12700">
                      <a:solidFill>
                        <a:srgbClr val="512C6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80D2A97-6C89-4B27-8139-D87A01937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550" y="675682"/>
            <a:ext cx="4508657" cy="5943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1D14AB-787B-4F98-903C-14C514067B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35"/>
          <a:stretch/>
        </p:blipFill>
        <p:spPr>
          <a:xfrm>
            <a:off x="5835807" y="685800"/>
            <a:ext cx="4800600" cy="60935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1192" y="199389"/>
            <a:ext cx="1118915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ATS </a:t>
            </a:r>
            <a:r>
              <a:rPr spc="-5" dirty="0"/>
              <a:t>Form </a:t>
            </a:r>
            <a:r>
              <a:rPr dirty="0"/>
              <a:t>– </a:t>
            </a:r>
            <a:r>
              <a:rPr spc="-5" dirty="0"/>
              <a:t>Page</a:t>
            </a:r>
            <a:r>
              <a:rPr spc="-25" dirty="0"/>
              <a:t> </a:t>
            </a:r>
            <a:r>
              <a:rPr dirty="0"/>
              <a:t>1</a:t>
            </a:r>
            <a:r>
              <a:rPr lang="en-US" dirty="0"/>
              <a:t>                                 Page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583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8809" y="1733550"/>
            <a:ext cx="361315" cy="4558665"/>
          </a:xfrm>
          <a:custGeom>
            <a:avLst/>
            <a:gdLst/>
            <a:ahLst/>
            <a:cxnLst/>
            <a:rect l="l" t="t" r="r" b="b"/>
            <a:pathLst>
              <a:path w="361314" h="4558665">
                <a:moveTo>
                  <a:pt x="0" y="0"/>
                </a:moveTo>
                <a:lnTo>
                  <a:pt x="47993" y="5613"/>
                </a:lnTo>
                <a:lnTo>
                  <a:pt x="91129" y="21458"/>
                </a:lnTo>
                <a:lnTo>
                  <a:pt x="127682" y="46037"/>
                </a:lnTo>
                <a:lnTo>
                  <a:pt x="155927" y="77855"/>
                </a:lnTo>
                <a:lnTo>
                  <a:pt x="174139" y="115417"/>
                </a:lnTo>
                <a:lnTo>
                  <a:pt x="180593" y="157225"/>
                </a:lnTo>
                <a:lnTo>
                  <a:pt x="180593" y="3155442"/>
                </a:lnTo>
                <a:lnTo>
                  <a:pt x="187048" y="3197206"/>
                </a:lnTo>
                <a:lnTo>
                  <a:pt x="205260" y="3234755"/>
                </a:lnTo>
                <a:lnTo>
                  <a:pt x="233505" y="3266582"/>
                </a:lnTo>
                <a:lnTo>
                  <a:pt x="270058" y="3291181"/>
                </a:lnTo>
                <a:lnTo>
                  <a:pt x="313194" y="3307045"/>
                </a:lnTo>
                <a:lnTo>
                  <a:pt x="361188" y="3312668"/>
                </a:lnTo>
                <a:lnTo>
                  <a:pt x="313194" y="3318281"/>
                </a:lnTo>
                <a:lnTo>
                  <a:pt x="270058" y="3334126"/>
                </a:lnTo>
                <a:lnTo>
                  <a:pt x="233505" y="3358705"/>
                </a:lnTo>
                <a:lnTo>
                  <a:pt x="205260" y="3390523"/>
                </a:lnTo>
                <a:lnTo>
                  <a:pt x="187048" y="3428085"/>
                </a:lnTo>
                <a:lnTo>
                  <a:pt x="180593" y="3469894"/>
                </a:lnTo>
                <a:lnTo>
                  <a:pt x="180593" y="4401032"/>
                </a:lnTo>
                <a:lnTo>
                  <a:pt x="174139" y="4442834"/>
                </a:lnTo>
                <a:lnTo>
                  <a:pt x="155927" y="4480398"/>
                </a:lnTo>
                <a:lnTo>
                  <a:pt x="127682" y="4512224"/>
                </a:lnTo>
                <a:lnTo>
                  <a:pt x="91129" y="4536813"/>
                </a:lnTo>
                <a:lnTo>
                  <a:pt x="47993" y="4552666"/>
                </a:lnTo>
                <a:lnTo>
                  <a:pt x="0" y="4558284"/>
                </a:lnTo>
              </a:path>
            </a:pathLst>
          </a:custGeom>
          <a:ln w="19812">
            <a:solidFill>
              <a:srgbClr val="CA2C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40958" y="4737353"/>
            <a:ext cx="1739264" cy="58547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805" marR="150495">
              <a:lnSpc>
                <a:spcPct val="100000"/>
              </a:lnSpc>
              <a:spcBef>
                <a:spcPts val="325"/>
              </a:spcBef>
            </a:pPr>
            <a:r>
              <a:rPr sz="1600" spc="-95" dirty="0">
                <a:solidFill>
                  <a:srgbClr val="972023"/>
                </a:solidFill>
                <a:latin typeface="Arial"/>
                <a:cs typeface="Arial"/>
              </a:rPr>
              <a:t>To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be completed  by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Supplier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1192" y="199389"/>
            <a:ext cx="35820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ATS </a:t>
            </a:r>
            <a:r>
              <a:rPr spc="-5" dirty="0"/>
              <a:t>Form </a:t>
            </a:r>
            <a:r>
              <a:rPr dirty="0"/>
              <a:t>– </a:t>
            </a:r>
            <a:r>
              <a:rPr spc="-5" dirty="0"/>
              <a:t>Page</a:t>
            </a:r>
            <a:r>
              <a:rPr spc="-25" dirty="0"/>
              <a:t> </a:t>
            </a:r>
            <a:r>
              <a:rPr dirty="0"/>
              <a:t>1</a:t>
            </a:r>
          </a:p>
        </p:txBody>
      </p:sp>
      <p:sp>
        <p:nvSpPr>
          <p:cNvPr id="5" name="object 5"/>
          <p:cNvSpPr/>
          <p:nvPr/>
        </p:nvSpPr>
        <p:spPr>
          <a:xfrm>
            <a:off x="6602730" y="2958845"/>
            <a:ext cx="5134610" cy="396240"/>
          </a:xfrm>
          <a:custGeom>
            <a:avLst/>
            <a:gdLst/>
            <a:ahLst/>
            <a:cxnLst/>
            <a:rect l="l" t="t" r="r" b="b"/>
            <a:pathLst>
              <a:path w="5134609" h="396239">
                <a:moveTo>
                  <a:pt x="5134356" y="0"/>
                </a:moveTo>
                <a:lnTo>
                  <a:pt x="5128398" y="62642"/>
                </a:lnTo>
                <a:lnTo>
                  <a:pt x="5111808" y="117031"/>
                </a:lnTo>
                <a:lnTo>
                  <a:pt x="5086514" y="159910"/>
                </a:lnTo>
                <a:lnTo>
                  <a:pt x="5054441" y="188025"/>
                </a:lnTo>
                <a:lnTo>
                  <a:pt x="5017516" y="198119"/>
                </a:lnTo>
                <a:lnTo>
                  <a:pt x="2737358" y="198119"/>
                </a:lnTo>
                <a:lnTo>
                  <a:pt x="2700432" y="208214"/>
                </a:lnTo>
                <a:lnTo>
                  <a:pt x="2668359" y="236329"/>
                </a:lnTo>
                <a:lnTo>
                  <a:pt x="2643065" y="279208"/>
                </a:lnTo>
                <a:lnTo>
                  <a:pt x="2626475" y="333597"/>
                </a:lnTo>
                <a:lnTo>
                  <a:pt x="2620518" y="396239"/>
                </a:lnTo>
                <a:lnTo>
                  <a:pt x="2614559" y="333597"/>
                </a:lnTo>
                <a:lnTo>
                  <a:pt x="2597962" y="279208"/>
                </a:lnTo>
                <a:lnTo>
                  <a:pt x="2572649" y="236329"/>
                </a:lnTo>
                <a:lnTo>
                  <a:pt x="2540538" y="208214"/>
                </a:lnTo>
                <a:lnTo>
                  <a:pt x="2503551" y="198119"/>
                </a:lnTo>
                <a:lnTo>
                  <a:pt x="116840" y="198119"/>
                </a:lnTo>
                <a:lnTo>
                  <a:pt x="79914" y="188025"/>
                </a:lnTo>
                <a:lnTo>
                  <a:pt x="47841" y="159910"/>
                </a:lnTo>
                <a:lnTo>
                  <a:pt x="22547" y="117031"/>
                </a:lnTo>
                <a:lnTo>
                  <a:pt x="5957" y="62642"/>
                </a:lnTo>
                <a:lnTo>
                  <a:pt x="0" y="0"/>
                </a:lnTo>
              </a:path>
            </a:pathLst>
          </a:custGeom>
          <a:ln w="19812">
            <a:solidFill>
              <a:srgbClr val="00A2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22742" y="3348990"/>
            <a:ext cx="1828800" cy="830580"/>
          </a:xfrm>
          <a:custGeom>
            <a:avLst/>
            <a:gdLst/>
            <a:ahLst/>
            <a:cxnLst/>
            <a:rect l="l" t="t" r="r" b="b"/>
            <a:pathLst>
              <a:path w="1828800" h="830579">
                <a:moveTo>
                  <a:pt x="0" y="830580"/>
                </a:moveTo>
                <a:lnTo>
                  <a:pt x="1828800" y="830580"/>
                </a:lnTo>
                <a:lnTo>
                  <a:pt x="1828800" y="0"/>
                </a:lnTo>
                <a:lnTo>
                  <a:pt x="0" y="0"/>
                </a:lnTo>
                <a:lnTo>
                  <a:pt x="0" y="8305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222742" y="3348990"/>
            <a:ext cx="1828800" cy="830580"/>
          </a:xfrm>
          <a:prstGeom prst="rect">
            <a:avLst/>
          </a:prstGeom>
          <a:ln w="19811">
            <a:solidFill>
              <a:srgbClr val="00A2DF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10820" marR="163830" indent="-43180" algn="just">
              <a:lnSpc>
                <a:spcPct val="100000"/>
              </a:lnSpc>
              <a:spcBef>
                <a:spcPts val="320"/>
              </a:spcBef>
            </a:pPr>
            <a:r>
              <a:rPr sz="1600" spc="-95" dirty="0">
                <a:solidFill>
                  <a:srgbClr val="0079A8"/>
                </a:solidFill>
                <a:latin typeface="Arial"/>
                <a:cs typeface="Arial"/>
              </a:rPr>
              <a:t>To </a:t>
            </a:r>
            <a:r>
              <a:rPr sz="1600" spc="-5" dirty="0">
                <a:solidFill>
                  <a:srgbClr val="0079A8"/>
                </a:solidFill>
                <a:latin typeface="Arial"/>
                <a:cs typeface="Arial"/>
              </a:rPr>
              <a:t>be completed  by </a:t>
            </a:r>
            <a:r>
              <a:rPr sz="1600" spc="-25" dirty="0">
                <a:solidFill>
                  <a:srgbClr val="0079A8"/>
                </a:solidFill>
                <a:latin typeface="Arial"/>
                <a:cs typeface="Arial"/>
              </a:rPr>
              <a:t>TechnipFMC  </a:t>
            </a:r>
            <a:r>
              <a:rPr sz="1600" spc="-45" dirty="0">
                <a:solidFill>
                  <a:srgbClr val="0079A8"/>
                </a:solidFill>
                <a:latin typeface="Arial"/>
                <a:cs typeface="Arial"/>
              </a:rPr>
              <a:t>ATS</a:t>
            </a:r>
            <a:r>
              <a:rPr sz="1600" spc="-30" dirty="0">
                <a:solidFill>
                  <a:srgbClr val="0079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079A8"/>
                </a:solidFill>
                <a:latin typeface="Arial"/>
                <a:cs typeface="Arial"/>
              </a:rPr>
              <a:t>Reviewer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571488" y="1028700"/>
            <a:ext cx="5178552" cy="1935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019" y="1066800"/>
            <a:ext cx="5178552" cy="53080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89442" y="889253"/>
            <a:ext cx="396240" cy="5436235"/>
          </a:xfrm>
          <a:custGeom>
            <a:avLst/>
            <a:gdLst/>
            <a:ahLst/>
            <a:cxnLst/>
            <a:rect l="l" t="t" r="r" b="b"/>
            <a:pathLst>
              <a:path w="396240" h="5436235">
                <a:moveTo>
                  <a:pt x="0" y="0"/>
                </a:moveTo>
                <a:lnTo>
                  <a:pt x="45444" y="6292"/>
                </a:lnTo>
                <a:lnTo>
                  <a:pt x="87152" y="24215"/>
                </a:lnTo>
                <a:lnTo>
                  <a:pt x="123937" y="52334"/>
                </a:lnTo>
                <a:lnTo>
                  <a:pt x="154612" y="89218"/>
                </a:lnTo>
                <a:lnTo>
                  <a:pt x="177992" y="133433"/>
                </a:lnTo>
                <a:lnTo>
                  <a:pt x="192890" y="183546"/>
                </a:lnTo>
                <a:lnTo>
                  <a:pt x="198119" y="238125"/>
                </a:lnTo>
                <a:lnTo>
                  <a:pt x="198119" y="2482469"/>
                </a:lnTo>
                <a:lnTo>
                  <a:pt x="203349" y="2537047"/>
                </a:lnTo>
                <a:lnTo>
                  <a:pt x="218247" y="2587160"/>
                </a:lnTo>
                <a:lnTo>
                  <a:pt x="241627" y="2631375"/>
                </a:lnTo>
                <a:lnTo>
                  <a:pt x="272302" y="2668259"/>
                </a:lnTo>
                <a:lnTo>
                  <a:pt x="309087" y="2696378"/>
                </a:lnTo>
                <a:lnTo>
                  <a:pt x="350795" y="2714301"/>
                </a:lnTo>
                <a:lnTo>
                  <a:pt x="396239" y="2720594"/>
                </a:lnTo>
                <a:lnTo>
                  <a:pt x="350795" y="2726886"/>
                </a:lnTo>
                <a:lnTo>
                  <a:pt x="309087" y="2744809"/>
                </a:lnTo>
                <a:lnTo>
                  <a:pt x="272302" y="2772928"/>
                </a:lnTo>
                <a:lnTo>
                  <a:pt x="241627" y="2809812"/>
                </a:lnTo>
                <a:lnTo>
                  <a:pt x="218247" y="2854027"/>
                </a:lnTo>
                <a:lnTo>
                  <a:pt x="203349" y="2904140"/>
                </a:lnTo>
                <a:lnTo>
                  <a:pt x="198119" y="2958719"/>
                </a:lnTo>
                <a:lnTo>
                  <a:pt x="198119" y="5197932"/>
                </a:lnTo>
                <a:lnTo>
                  <a:pt x="192890" y="5252545"/>
                </a:lnTo>
                <a:lnTo>
                  <a:pt x="177992" y="5302678"/>
                </a:lnTo>
                <a:lnTo>
                  <a:pt x="154612" y="5346901"/>
                </a:lnTo>
                <a:lnTo>
                  <a:pt x="123937" y="5383785"/>
                </a:lnTo>
                <a:lnTo>
                  <a:pt x="87152" y="5411900"/>
                </a:lnTo>
                <a:lnTo>
                  <a:pt x="45444" y="5429817"/>
                </a:lnTo>
                <a:lnTo>
                  <a:pt x="0" y="5436108"/>
                </a:lnTo>
              </a:path>
            </a:pathLst>
          </a:custGeom>
          <a:ln w="19811">
            <a:solidFill>
              <a:srgbClr val="CA2C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946642" y="2940557"/>
            <a:ext cx="2133600" cy="132334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68275" marR="162560" indent="1905" algn="ctr">
              <a:lnSpc>
                <a:spcPct val="100000"/>
              </a:lnSpc>
              <a:spcBef>
                <a:spcPts val="320"/>
              </a:spcBef>
            </a:pPr>
            <a:r>
              <a:rPr sz="1600" spc="-95" dirty="0">
                <a:solidFill>
                  <a:srgbClr val="972023"/>
                </a:solidFill>
                <a:latin typeface="Arial"/>
                <a:cs typeface="Arial"/>
              </a:rPr>
              <a:t>To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be completed by  Supplier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if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one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Form is used for  multiple PO lines  from one single</a:t>
            </a:r>
            <a:r>
              <a:rPr sz="1600" spc="-4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PO.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35820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ATS </a:t>
            </a:r>
            <a:r>
              <a:rPr spc="-5" dirty="0"/>
              <a:t>Form </a:t>
            </a:r>
            <a:r>
              <a:rPr dirty="0"/>
              <a:t>–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2</a:t>
            </a:r>
          </a:p>
        </p:txBody>
      </p:sp>
      <p:sp>
        <p:nvSpPr>
          <p:cNvPr id="5" name="object 5"/>
          <p:cNvSpPr/>
          <p:nvPr/>
        </p:nvSpPr>
        <p:spPr>
          <a:xfrm>
            <a:off x="533400" y="854963"/>
            <a:ext cx="7978140" cy="5492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495" y="838200"/>
            <a:ext cx="5835396" cy="2749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9495" y="3669791"/>
            <a:ext cx="5835396" cy="27492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33793" y="838961"/>
            <a:ext cx="4575175" cy="58547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328930" indent="-238125">
              <a:lnSpc>
                <a:spcPct val="100000"/>
              </a:lnSpc>
              <a:spcBef>
                <a:spcPts val="290"/>
              </a:spcBef>
              <a:buFont typeface="Wingdings 2"/>
              <a:buChar char=""/>
              <a:tabLst>
                <a:tab pos="329565" algn="l"/>
              </a:tabLst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Do </a:t>
            </a:r>
            <a:r>
              <a:rPr sz="1600" b="1" spc="-10" dirty="0">
                <a:solidFill>
                  <a:srgbClr val="972023"/>
                </a:solidFill>
                <a:latin typeface="Arial"/>
                <a:cs typeface="Arial"/>
              </a:rPr>
              <a:t>not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tick if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is </a:t>
            </a:r>
            <a:r>
              <a:rPr sz="1600" u="heavy" spc="-5" dirty="0">
                <a:solidFill>
                  <a:srgbClr val="972023"/>
                </a:solidFill>
                <a:uFill>
                  <a:solidFill>
                    <a:srgbClr val="972023"/>
                  </a:solidFill>
                </a:uFill>
                <a:latin typeface="Arial"/>
                <a:cs typeface="Arial"/>
              </a:rPr>
              <a:t>new</a:t>
            </a:r>
            <a:r>
              <a:rPr sz="1600" spc="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submission.</a:t>
            </a:r>
            <a:endParaRPr sz="1600">
              <a:latin typeface="Arial"/>
              <a:cs typeface="Arial"/>
            </a:endParaRPr>
          </a:p>
          <a:p>
            <a:pPr marL="328930" indent="-238125">
              <a:lnSpc>
                <a:spcPct val="100000"/>
              </a:lnSpc>
              <a:buFont typeface="Wingdings 2"/>
              <a:buChar char="❒"/>
              <a:tabLst>
                <a:tab pos="329565" algn="l"/>
              </a:tabLst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Only tick if revised documents are</a:t>
            </a:r>
            <a:r>
              <a:rPr sz="1600" spc="5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submitted.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3793" y="4572761"/>
            <a:ext cx="4117975" cy="338455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The date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is submitted to</a:t>
            </a:r>
            <a:r>
              <a:rPr sz="1600" spc="-5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972023"/>
                </a:solidFill>
                <a:latin typeface="Arial"/>
                <a:cs typeface="Arial"/>
              </a:rPr>
              <a:t>TechnipFMC.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3793" y="3778758"/>
            <a:ext cx="4575175" cy="58547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 marR="303530">
              <a:lnSpc>
                <a:spcPct val="100000"/>
              </a:lnSpc>
              <a:spcBef>
                <a:spcPts val="320"/>
              </a:spcBef>
            </a:pP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Your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company name as stated on the PO from  </a:t>
            </a:r>
            <a:r>
              <a:rPr sz="1600" spc="-20" dirty="0">
                <a:solidFill>
                  <a:srgbClr val="972023"/>
                </a:solidFill>
                <a:latin typeface="Arial"/>
                <a:cs typeface="Arial"/>
              </a:rPr>
              <a:t>TechnipFMC.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1</a:t>
            </a:r>
          </a:p>
        </p:txBody>
      </p:sp>
      <p:sp>
        <p:nvSpPr>
          <p:cNvPr id="8" name="object 8"/>
          <p:cNvSpPr/>
          <p:nvPr/>
        </p:nvSpPr>
        <p:spPr>
          <a:xfrm>
            <a:off x="2695194" y="851661"/>
            <a:ext cx="4038600" cy="127000"/>
          </a:xfrm>
          <a:custGeom>
            <a:avLst/>
            <a:gdLst/>
            <a:ahLst/>
            <a:cxnLst/>
            <a:rect l="l" t="t" r="r" b="b"/>
            <a:pathLst>
              <a:path w="4038600" h="127000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5"/>
                </a:lnTo>
                <a:lnTo>
                  <a:pt x="63500" y="73405"/>
                </a:lnTo>
                <a:lnTo>
                  <a:pt x="63500" y="53593"/>
                </a:lnTo>
                <a:lnTo>
                  <a:pt x="76200" y="53593"/>
                </a:lnTo>
                <a:lnTo>
                  <a:pt x="76200" y="0"/>
                </a:lnTo>
                <a:close/>
              </a:path>
              <a:path w="4038600" h="127000">
                <a:moveTo>
                  <a:pt x="76200" y="53593"/>
                </a:moveTo>
                <a:lnTo>
                  <a:pt x="63500" y="53593"/>
                </a:lnTo>
                <a:lnTo>
                  <a:pt x="63500" y="73405"/>
                </a:lnTo>
                <a:lnTo>
                  <a:pt x="76200" y="73405"/>
                </a:lnTo>
                <a:lnTo>
                  <a:pt x="76200" y="53593"/>
                </a:lnTo>
                <a:close/>
              </a:path>
              <a:path w="4038600" h="127000">
                <a:moveTo>
                  <a:pt x="4038600" y="53593"/>
                </a:moveTo>
                <a:lnTo>
                  <a:pt x="76200" y="53593"/>
                </a:lnTo>
                <a:lnTo>
                  <a:pt x="76200" y="73405"/>
                </a:lnTo>
                <a:lnTo>
                  <a:pt x="4038600" y="73405"/>
                </a:lnTo>
                <a:lnTo>
                  <a:pt x="4038600" y="53593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84241" y="4166361"/>
            <a:ext cx="1750060" cy="586740"/>
          </a:xfrm>
          <a:custGeom>
            <a:avLst/>
            <a:gdLst/>
            <a:ahLst/>
            <a:cxnLst/>
            <a:rect l="l" t="t" r="r" b="b"/>
            <a:pathLst>
              <a:path w="1750059" h="586739">
                <a:moveTo>
                  <a:pt x="864997" y="63500"/>
                </a:moveTo>
                <a:lnTo>
                  <a:pt x="864997" y="586358"/>
                </a:lnTo>
                <a:lnTo>
                  <a:pt x="1749679" y="586358"/>
                </a:lnTo>
                <a:lnTo>
                  <a:pt x="1749679" y="576452"/>
                </a:lnTo>
                <a:lnTo>
                  <a:pt x="884809" y="576452"/>
                </a:lnTo>
                <a:lnTo>
                  <a:pt x="874903" y="566546"/>
                </a:lnTo>
                <a:lnTo>
                  <a:pt x="884809" y="566546"/>
                </a:lnTo>
                <a:lnTo>
                  <a:pt x="884809" y="73406"/>
                </a:lnTo>
                <a:lnTo>
                  <a:pt x="874903" y="73406"/>
                </a:lnTo>
                <a:lnTo>
                  <a:pt x="864997" y="63500"/>
                </a:lnTo>
                <a:close/>
              </a:path>
              <a:path w="1750059" h="586739">
                <a:moveTo>
                  <a:pt x="884809" y="566546"/>
                </a:moveTo>
                <a:lnTo>
                  <a:pt x="874903" y="566546"/>
                </a:lnTo>
                <a:lnTo>
                  <a:pt x="884809" y="576452"/>
                </a:lnTo>
                <a:lnTo>
                  <a:pt x="884809" y="566546"/>
                </a:lnTo>
                <a:close/>
              </a:path>
              <a:path w="1750059" h="586739">
                <a:moveTo>
                  <a:pt x="1749679" y="566546"/>
                </a:moveTo>
                <a:lnTo>
                  <a:pt x="884809" y="566546"/>
                </a:lnTo>
                <a:lnTo>
                  <a:pt x="884809" y="576452"/>
                </a:lnTo>
                <a:lnTo>
                  <a:pt x="1749679" y="576452"/>
                </a:lnTo>
                <a:lnTo>
                  <a:pt x="1749679" y="566546"/>
                </a:lnTo>
                <a:close/>
              </a:path>
              <a:path w="1750059" h="586739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6"/>
                </a:lnTo>
                <a:lnTo>
                  <a:pt x="63500" y="73406"/>
                </a:lnTo>
                <a:lnTo>
                  <a:pt x="63500" y="53593"/>
                </a:lnTo>
                <a:lnTo>
                  <a:pt x="76200" y="53593"/>
                </a:lnTo>
                <a:lnTo>
                  <a:pt x="76200" y="0"/>
                </a:lnTo>
                <a:close/>
              </a:path>
              <a:path w="1750059" h="586739">
                <a:moveTo>
                  <a:pt x="76200" y="53593"/>
                </a:moveTo>
                <a:lnTo>
                  <a:pt x="63500" y="53593"/>
                </a:lnTo>
                <a:lnTo>
                  <a:pt x="63500" y="73406"/>
                </a:lnTo>
                <a:lnTo>
                  <a:pt x="76200" y="73406"/>
                </a:lnTo>
                <a:lnTo>
                  <a:pt x="76200" y="53593"/>
                </a:lnTo>
                <a:close/>
              </a:path>
              <a:path w="1750059" h="586739">
                <a:moveTo>
                  <a:pt x="884809" y="53593"/>
                </a:moveTo>
                <a:lnTo>
                  <a:pt x="76200" y="53593"/>
                </a:lnTo>
                <a:lnTo>
                  <a:pt x="76200" y="73406"/>
                </a:lnTo>
                <a:lnTo>
                  <a:pt x="864997" y="73406"/>
                </a:lnTo>
                <a:lnTo>
                  <a:pt x="864997" y="63500"/>
                </a:lnTo>
                <a:lnTo>
                  <a:pt x="884809" y="63500"/>
                </a:lnTo>
                <a:lnTo>
                  <a:pt x="884809" y="53593"/>
                </a:lnTo>
                <a:close/>
              </a:path>
              <a:path w="1750059" h="586739">
                <a:moveTo>
                  <a:pt x="884809" y="63500"/>
                </a:moveTo>
                <a:lnTo>
                  <a:pt x="864997" y="63500"/>
                </a:lnTo>
                <a:lnTo>
                  <a:pt x="874903" y="73406"/>
                </a:lnTo>
                <a:lnTo>
                  <a:pt x="884809" y="73406"/>
                </a:lnTo>
                <a:lnTo>
                  <a:pt x="884809" y="63500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16558" y="4061459"/>
            <a:ext cx="5317490" cy="231140"/>
          </a:xfrm>
          <a:custGeom>
            <a:avLst/>
            <a:gdLst/>
            <a:ahLst/>
            <a:cxnLst/>
            <a:rect l="l" t="t" r="r" b="b"/>
            <a:pathLst>
              <a:path w="5317490" h="231139">
                <a:moveTo>
                  <a:pt x="76200" y="104139"/>
                </a:moveTo>
                <a:lnTo>
                  <a:pt x="0" y="167639"/>
                </a:lnTo>
                <a:lnTo>
                  <a:pt x="76200" y="231139"/>
                </a:lnTo>
                <a:lnTo>
                  <a:pt x="76200" y="177545"/>
                </a:lnTo>
                <a:lnTo>
                  <a:pt x="63500" y="177545"/>
                </a:lnTo>
                <a:lnTo>
                  <a:pt x="63500" y="157733"/>
                </a:lnTo>
                <a:lnTo>
                  <a:pt x="76200" y="157733"/>
                </a:lnTo>
                <a:lnTo>
                  <a:pt x="76200" y="104139"/>
                </a:lnTo>
                <a:close/>
              </a:path>
              <a:path w="5317490" h="231139">
                <a:moveTo>
                  <a:pt x="76200" y="157733"/>
                </a:moveTo>
                <a:lnTo>
                  <a:pt x="63500" y="157733"/>
                </a:lnTo>
                <a:lnTo>
                  <a:pt x="63500" y="177545"/>
                </a:lnTo>
                <a:lnTo>
                  <a:pt x="76200" y="177545"/>
                </a:lnTo>
                <a:lnTo>
                  <a:pt x="76200" y="157733"/>
                </a:lnTo>
                <a:close/>
              </a:path>
              <a:path w="5317490" h="231139">
                <a:moveTo>
                  <a:pt x="2096134" y="157733"/>
                </a:moveTo>
                <a:lnTo>
                  <a:pt x="76200" y="157733"/>
                </a:lnTo>
                <a:lnTo>
                  <a:pt x="76200" y="177545"/>
                </a:lnTo>
                <a:lnTo>
                  <a:pt x="2115946" y="177545"/>
                </a:lnTo>
                <a:lnTo>
                  <a:pt x="2115946" y="167639"/>
                </a:lnTo>
                <a:lnTo>
                  <a:pt x="2096134" y="167639"/>
                </a:lnTo>
                <a:lnTo>
                  <a:pt x="2096134" y="157733"/>
                </a:lnTo>
                <a:close/>
              </a:path>
              <a:path w="5317490" h="231139">
                <a:moveTo>
                  <a:pt x="5317109" y="0"/>
                </a:moveTo>
                <a:lnTo>
                  <a:pt x="2096134" y="0"/>
                </a:lnTo>
                <a:lnTo>
                  <a:pt x="2096134" y="167639"/>
                </a:lnTo>
                <a:lnTo>
                  <a:pt x="2106041" y="157733"/>
                </a:lnTo>
                <a:lnTo>
                  <a:pt x="2115946" y="157733"/>
                </a:lnTo>
                <a:lnTo>
                  <a:pt x="2115946" y="19812"/>
                </a:lnTo>
                <a:lnTo>
                  <a:pt x="2106041" y="19812"/>
                </a:lnTo>
                <a:lnTo>
                  <a:pt x="2115946" y="9906"/>
                </a:lnTo>
                <a:lnTo>
                  <a:pt x="5317109" y="9906"/>
                </a:lnTo>
                <a:lnTo>
                  <a:pt x="5317109" y="0"/>
                </a:lnTo>
                <a:close/>
              </a:path>
              <a:path w="5317490" h="231139">
                <a:moveTo>
                  <a:pt x="2115946" y="157733"/>
                </a:moveTo>
                <a:lnTo>
                  <a:pt x="2106041" y="157733"/>
                </a:lnTo>
                <a:lnTo>
                  <a:pt x="2096134" y="167639"/>
                </a:lnTo>
                <a:lnTo>
                  <a:pt x="2115946" y="167639"/>
                </a:lnTo>
                <a:lnTo>
                  <a:pt x="2115946" y="157733"/>
                </a:lnTo>
                <a:close/>
              </a:path>
              <a:path w="5317490" h="231139">
                <a:moveTo>
                  <a:pt x="2115946" y="9906"/>
                </a:moveTo>
                <a:lnTo>
                  <a:pt x="2106041" y="19812"/>
                </a:lnTo>
                <a:lnTo>
                  <a:pt x="2115946" y="19812"/>
                </a:lnTo>
                <a:lnTo>
                  <a:pt x="2115946" y="9906"/>
                </a:lnTo>
                <a:close/>
              </a:path>
              <a:path w="5317490" h="231139">
                <a:moveTo>
                  <a:pt x="5317109" y="9906"/>
                </a:moveTo>
                <a:lnTo>
                  <a:pt x="2115946" y="9906"/>
                </a:lnTo>
                <a:lnTo>
                  <a:pt x="2115946" y="19812"/>
                </a:lnTo>
                <a:lnTo>
                  <a:pt x="5317109" y="19812"/>
                </a:lnTo>
                <a:lnTo>
                  <a:pt x="5317109" y="9906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495" y="3662171"/>
            <a:ext cx="5833872" cy="2747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9495" y="762000"/>
            <a:ext cx="5833872" cy="2747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7680" y="3610355"/>
            <a:ext cx="5986780" cy="1003300"/>
          </a:xfrm>
          <a:custGeom>
            <a:avLst/>
            <a:gdLst/>
            <a:ahLst/>
            <a:cxnLst/>
            <a:rect l="l" t="t" r="r" b="b"/>
            <a:pathLst>
              <a:path w="5986780" h="1003300">
                <a:moveTo>
                  <a:pt x="0" y="1002791"/>
                </a:moveTo>
                <a:lnTo>
                  <a:pt x="5986272" y="1002791"/>
                </a:lnTo>
                <a:lnTo>
                  <a:pt x="5986272" y="0"/>
                </a:lnTo>
                <a:lnTo>
                  <a:pt x="0" y="0"/>
                </a:lnTo>
                <a:lnTo>
                  <a:pt x="0" y="1002791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9204" y="734568"/>
            <a:ext cx="5986780" cy="736600"/>
          </a:xfrm>
          <a:custGeom>
            <a:avLst/>
            <a:gdLst/>
            <a:ahLst/>
            <a:cxnLst/>
            <a:rect l="l" t="t" r="r" b="b"/>
            <a:pathLst>
              <a:path w="5986780" h="736600">
                <a:moveTo>
                  <a:pt x="0" y="736091"/>
                </a:moveTo>
                <a:lnTo>
                  <a:pt x="5986272" y="736091"/>
                </a:lnTo>
                <a:lnTo>
                  <a:pt x="5986272" y="0"/>
                </a:lnTo>
                <a:lnTo>
                  <a:pt x="0" y="0"/>
                </a:lnTo>
                <a:lnTo>
                  <a:pt x="0" y="736091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97958" y="1551177"/>
            <a:ext cx="1676400" cy="127000"/>
          </a:xfrm>
          <a:custGeom>
            <a:avLst/>
            <a:gdLst/>
            <a:ahLst/>
            <a:cxnLst/>
            <a:rect l="l" t="t" r="r" b="b"/>
            <a:pathLst>
              <a:path w="1676400" h="127000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6"/>
                </a:lnTo>
                <a:lnTo>
                  <a:pt x="63500" y="73406"/>
                </a:lnTo>
                <a:lnTo>
                  <a:pt x="63500" y="53594"/>
                </a:lnTo>
                <a:lnTo>
                  <a:pt x="76200" y="53594"/>
                </a:lnTo>
                <a:lnTo>
                  <a:pt x="76200" y="0"/>
                </a:lnTo>
                <a:close/>
              </a:path>
              <a:path w="1676400" h="127000">
                <a:moveTo>
                  <a:pt x="76200" y="53594"/>
                </a:moveTo>
                <a:lnTo>
                  <a:pt x="63500" y="53594"/>
                </a:lnTo>
                <a:lnTo>
                  <a:pt x="63500" y="73406"/>
                </a:lnTo>
                <a:lnTo>
                  <a:pt x="76200" y="73406"/>
                </a:lnTo>
                <a:lnTo>
                  <a:pt x="76200" y="53594"/>
                </a:lnTo>
                <a:close/>
              </a:path>
              <a:path w="1676400" h="127000">
                <a:moveTo>
                  <a:pt x="1676399" y="53594"/>
                </a:moveTo>
                <a:lnTo>
                  <a:pt x="76200" y="53594"/>
                </a:lnTo>
                <a:lnTo>
                  <a:pt x="76200" y="73406"/>
                </a:lnTo>
                <a:lnTo>
                  <a:pt x="1676399" y="73406"/>
                </a:lnTo>
                <a:lnTo>
                  <a:pt x="1676399" y="53594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6558" y="4226052"/>
            <a:ext cx="5257800" cy="591185"/>
          </a:xfrm>
          <a:custGeom>
            <a:avLst/>
            <a:gdLst/>
            <a:ahLst/>
            <a:cxnLst/>
            <a:rect l="l" t="t" r="r" b="b"/>
            <a:pathLst>
              <a:path w="5257800" h="591185">
                <a:moveTo>
                  <a:pt x="76200" y="463804"/>
                </a:moveTo>
                <a:lnTo>
                  <a:pt x="0" y="527304"/>
                </a:lnTo>
                <a:lnTo>
                  <a:pt x="76200" y="590804"/>
                </a:lnTo>
                <a:lnTo>
                  <a:pt x="76200" y="537210"/>
                </a:lnTo>
                <a:lnTo>
                  <a:pt x="63500" y="537210"/>
                </a:lnTo>
                <a:lnTo>
                  <a:pt x="63500" y="517398"/>
                </a:lnTo>
                <a:lnTo>
                  <a:pt x="76200" y="517398"/>
                </a:lnTo>
                <a:lnTo>
                  <a:pt x="76200" y="463804"/>
                </a:lnTo>
                <a:close/>
              </a:path>
              <a:path w="5257800" h="591185">
                <a:moveTo>
                  <a:pt x="76200" y="517398"/>
                </a:moveTo>
                <a:lnTo>
                  <a:pt x="63500" y="517398"/>
                </a:lnTo>
                <a:lnTo>
                  <a:pt x="63500" y="537210"/>
                </a:lnTo>
                <a:lnTo>
                  <a:pt x="76200" y="537210"/>
                </a:lnTo>
                <a:lnTo>
                  <a:pt x="76200" y="517398"/>
                </a:lnTo>
                <a:close/>
              </a:path>
              <a:path w="5257800" h="591185">
                <a:moveTo>
                  <a:pt x="2114168" y="517398"/>
                </a:moveTo>
                <a:lnTo>
                  <a:pt x="76200" y="517398"/>
                </a:lnTo>
                <a:lnTo>
                  <a:pt x="76200" y="537210"/>
                </a:lnTo>
                <a:lnTo>
                  <a:pt x="2133980" y="537210"/>
                </a:lnTo>
                <a:lnTo>
                  <a:pt x="2133980" y="527304"/>
                </a:lnTo>
                <a:lnTo>
                  <a:pt x="2114168" y="527304"/>
                </a:lnTo>
                <a:lnTo>
                  <a:pt x="2114168" y="517398"/>
                </a:lnTo>
                <a:close/>
              </a:path>
              <a:path w="5257800" h="591185">
                <a:moveTo>
                  <a:pt x="5257799" y="0"/>
                </a:moveTo>
                <a:lnTo>
                  <a:pt x="2114168" y="0"/>
                </a:lnTo>
                <a:lnTo>
                  <a:pt x="2114168" y="527304"/>
                </a:lnTo>
                <a:lnTo>
                  <a:pt x="2124075" y="517398"/>
                </a:lnTo>
                <a:lnTo>
                  <a:pt x="2133980" y="517398"/>
                </a:lnTo>
                <a:lnTo>
                  <a:pt x="2133980" y="19812"/>
                </a:lnTo>
                <a:lnTo>
                  <a:pt x="2124075" y="19812"/>
                </a:lnTo>
                <a:lnTo>
                  <a:pt x="2133980" y="9906"/>
                </a:lnTo>
                <a:lnTo>
                  <a:pt x="5257799" y="9906"/>
                </a:lnTo>
                <a:lnTo>
                  <a:pt x="5257799" y="0"/>
                </a:lnTo>
                <a:close/>
              </a:path>
              <a:path w="5257800" h="591185">
                <a:moveTo>
                  <a:pt x="2133980" y="517398"/>
                </a:moveTo>
                <a:lnTo>
                  <a:pt x="2124075" y="517398"/>
                </a:lnTo>
                <a:lnTo>
                  <a:pt x="2114168" y="527304"/>
                </a:lnTo>
                <a:lnTo>
                  <a:pt x="2133980" y="527304"/>
                </a:lnTo>
                <a:lnTo>
                  <a:pt x="2133980" y="517398"/>
                </a:lnTo>
                <a:close/>
              </a:path>
              <a:path w="5257800" h="591185">
                <a:moveTo>
                  <a:pt x="2133980" y="9906"/>
                </a:moveTo>
                <a:lnTo>
                  <a:pt x="2124075" y="19812"/>
                </a:lnTo>
                <a:lnTo>
                  <a:pt x="2133980" y="19812"/>
                </a:lnTo>
                <a:lnTo>
                  <a:pt x="2133980" y="9906"/>
                </a:lnTo>
                <a:close/>
              </a:path>
              <a:path w="5257800" h="591185">
                <a:moveTo>
                  <a:pt x="5257799" y="9906"/>
                </a:moveTo>
                <a:lnTo>
                  <a:pt x="2133980" y="9906"/>
                </a:lnTo>
                <a:lnTo>
                  <a:pt x="2133980" y="19812"/>
                </a:lnTo>
                <a:lnTo>
                  <a:pt x="5257799" y="19812"/>
                </a:lnTo>
                <a:lnTo>
                  <a:pt x="5257799" y="9906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19294" y="4713478"/>
            <a:ext cx="1656080" cy="915669"/>
          </a:xfrm>
          <a:custGeom>
            <a:avLst/>
            <a:gdLst/>
            <a:ahLst/>
            <a:cxnLst/>
            <a:rect l="l" t="t" r="r" b="b"/>
            <a:pathLst>
              <a:path w="1656079" h="915670">
                <a:moveTo>
                  <a:pt x="818006" y="63500"/>
                </a:moveTo>
                <a:lnTo>
                  <a:pt x="818006" y="915149"/>
                </a:lnTo>
                <a:lnTo>
                  <a:pt x="1655699" y="915149"/>
                </a:lnTo>
                <a:lnTo>
                  <a:pt x="1655699" y="905243"/>
                </a:lnTo>
                <a:lnTo>
                  <a:pt x="837818" y="905243"/>
                </a:lnTo>
                <a:lnTo>
                  <a:pt x="827913" y="895337"/>
                </a:lnTo>
                <a:lnTo>
                  <a:pt x="837818" y="895337"/>
                </a:lnTo>
                <a:lnTo>
                  <a:pt x="837818" y="73406"/>
                </a:lnTo>
                <a:lnTo>
                  <a:pt x="827913" y="73406"/>
                </a:lnTo>
                <a:lnTo>
                  <a:pt x="818006" y="63500"/>
                </a:lnTo>
                <a:close/>
              </a:path>
              <a:path w="1656079" h="915670">
                <a:moveTo>
                  <a:pt x="837818" y="895337"/>
                </a:moveTo>
                <a:lnTo>
                  <a:pt x="827913" y="895337"/>
                </a:lnTo>
                <a:lnTo>
                  <a:pt x="837818" y="905243"/>
                </a:lnTo>
                <a:lnTo>
                  <a:pt x="837818" y="895337"/>
                </a:lnTo>
                <a:close/>
              </a:path>
              <a:path w="1656079" h="915670">
                <a:moveTo>
                  <a:pt x="1655699" y="895337"/>
                </a:moveTo>
                <a:lnTo>
                  <a:pt x="837818" y="895337"/>
                </a:lnTo>
                <a:lnTo>
                  <a:pt x="837818" y="905243"/>
                </a:lnTo>
                <a:lnTo>
                  <a:pt x="1655699" y="905243"/>
                </a:lnTo>
                <a:lnTo>
                  <a:pt x="1655699" y="895337"/>
                </a:lnTo>
                <a:close/>
              </a:path>
              <a:path w="1656079" h="915670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6"/>
                </a:lnTo>
                <a:lnTo>
                  <a:pt x="63500" y="73406"/>
                </a:lnTo>
                <a:lnTo>
                  <a:pt x="63500" y="53594"/>
                </a:lnTo>
                <a:lnTo>
                  <a:pt x="76200" y="53594"/>
                </a:lnTo>
                <a:lnTo>
                  <a:pt x="76200" y="0"/>
                </a:lnTo>
                <a:close/>
              </a:path>
              <a:path w="1656079" h="915670">
                <a:moveTo>
                  <a:pt x="76200" y="53594"/>
                </a:moveTo>
                <a:lnTo>
                  <a:pt x="63500" y="53594"/>
                </a:lnTo>
                <a:lnTo>
                  <a:pt x="63500" y="73406"/>
                </a:lnTo>
                <a:lnTo>
                  <a:pt x="76200" y="73406"/>
                </a:lnTo>
                <a:lnTo>
                  <a:pt x="76200" y="53594"/>
                </a:lnTo>
                <a:close/>
              </a:path>
              <a:path w="1656079" h="915670">
                <a:moveTo>
                  <a:pt x="837818" y="53594"/>
                </a:moveTo>
                <a:lnTo>
                  <a:pt x="76200" y="53594"/>
                </a:lnTo>
                <a:lnTo>
                  <a:pt x="76200" y="73406"/>
                </a:lnTo>
                <a:lnTo>
                  <a:pt x="818006" y="73406"/>
                </a:lnTo>
                <a:lnTo>
                  <a:pt x="818006" y="63500"/>
                </a:lnTo>
                <a:lnTo>
                  <a:pt x="837818" y="63500"/>
                </a:lnTo>
                <a:lnTo>
                  <a:pt x="837818" y="53594"/>
                </a:lnTo>
                <a:close/>
              </a:path>
              <a:path w="1656079" h="915670">
                <a:moveTo>
                  <a:pt x="837818" y="63500"/>
                </a:moveTo>
                <a:lnTo>
                  <a:pt x="818006" y="63500"/>
                </a:lnTo>
                <a:lnTo>
                  <a:pt x="827913" y="73406"/>
                </a:lnTo>
                <a:lnTo>
                  <a:pt x="837818" y="73406"/>
                </a:lnTo>
                <a:lnTo>
                  <a:pt x="837818" y="63500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74357" y="1401317"/>
            <a:ext cx="5039995" cy="132461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Respective PO line numbers for the</a:t>
            </a:r>
            <a:r>
              <a:rPr sz="1600" spc="3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submittal.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1440" marR="356235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When multiple PO lines are submitted for the same  PO, use Page 2 of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Form and write:  “Multiple PO lines,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refer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Page</a:t>
            </a:r>
            <a:r>
              <a:rPr sz="1600" spc="1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2”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16558" y="1114044"/>
            <a:ext cx="5257800" cy="565785"/>
          </a:xfrm>
          <a:custGeom>
            <a:avLst/>
            <a:gdLst/>
            <a:ahLst/>
            <a:cxnLst/>
            <a:rect l="l" t="t" r="r" b="b"/>
            <a:pathLst>
              <a:path w="5257800" h="565785">
                <a:moveTo>
                  <a:pt x="76200" y="438276"/>
                </a:moveTo>
                <a:lnTo>
                  <a:pt x="0" y="501776"/>
                </a:lnTo>
                <a:lnTo>
                  <a:pt x="76200" y="565276"/>
                </a:lnTo>
                <a:lnTo>
                  <a:pt x="76200" y="511682"/>
                </a:lnTo>
                <a:lnTo>
                  <a:pt x="63500" y="511682"/>
                </a:lnTo>
                <a:lnTo>
                  <a:pt x="63500" y="491870"/>
                </a:lnTo>
                <a:lnTo>
                  <a:pt x="76200" y="491870"/>
                </a:lnTo>
                <a:lnTo>
                  <a:pt x="76200" y="438276"/>
                </a:lnTo>
                <a:close/>
              </a:path>
              <a:path w="5257800" h="565785">
                <a:moveTo>
                  <a:pt x="76200" y="491870"/>
                </a:moveTo>
                <a:lnTo>
                  <a:pt x="63500" y="491870"/>
                </a:lnTo>
                <a:lnTo>
                  <a:pt x="63500" y="511682"/>
                </a:lnTo>
                <a:lnTo>
                  <a:pt x="76200" y="511682"/>
                </a:lnTo>
                <a:lnTo>
                  <a:pt x="76200" y="491870"/>
                </a:lnTo>
                <a:close/>
              </a:path>
              <a:path w="5257800" h="565785">
                <a:moveTo>
                  <a:pt x="2104643" y="491870"/>
                </a:moveTo>
                <a:lnTo>
                  <a:pt x="76200" y="491870"/>
                </a:lnTo>
                <a:lnTo>
                  <a:pt x="76200" y="511682"/>
                </a:lnTo>
                <a:lnTo>
                  <a:pt x="2124455" y="511682"/>
                </a:lnTo>
                <a:lnTo>
                  <a:pt x="2124455" y="501776"/>
                </a:lnTo>
                <a:lnTo>
                  <a:pt x="2104643" y="501776"/>
                </a:lnTo>
                <a:lnTo>
                  <a:pt x="2104643" y="491870"/>
                </a:lnTo>
                <a:close/>
              </a:path>
              <a:path w="5257800" h="565785">
                <a:moveTo>
                  <a:pt x="5257799" y="0"/>
                </a:moveTo>
                <a:lnTo>
                  <a:pt x="2104643" y="0"/>
                </a:lnTo>
                <a:lnTo>
                  <a:pt x="2104643" y="501776"/>
                </a:lnTo>
                <a:lnTo>
                  <a:pt x="2114550" y="491870"/>
                </a:lnTo>
                <a:lnTo>
                  <a:pt x="2124455" y="491870"/>
                </a:lnTo>
                <a:lnTo>
                  <a:pt x="2124455" y="19811"/>
                </a:lnTo>
                <a:lnTo>
                  <a:pt x="2114550" y="19811"/>
                </a:lnTo>
                <a:lnTo>
                  <a:pt x="2124455" y="9905"/>
                </a:lnTo>
                <a:lnTo>
                  <a:pt x="5257799" y="9905"/>
                </a:lnTo>
                <a:lnTo>
                  <a:pt x="5257799" y="0"/>
                </a:lnTo>
                <a:close/>
              </a:path>
              <a:path w="5257800" h="565785">
                <a:moveTo>
                  <a:pt x="2124455" y="491870"/>
                </a:moveTo>
                <a:lnTo>
                  <a:pt x="2114550" y="491870"/>
                </a:lnTo>
                <a:lnTo>
                  <a:pt x="2104643" y="501776"/>
                </a:lnTo>
                <a:lnTo>
                  <a:pt x="2124455" y="501776"/>
                </a:lnTo>
                <a:lnTo>
                  <a:pt x="2124455" y="491870"/>
                </a:lnTo>
                <a:close/>
              </a:path>
              <a:path w="5257800" h="565785">
                <a:moveTo>
                  <a:pt x="2124455" y="9905"/>
                </a:moveTo>
                <a:lnTo>
                  <a:pt x="2114550" y="19811"/>
                </a:lnTo>
                <a:lnTo>
                  <a:pt x="2124455" y="19811"/>
                </a:lnTo>
                <a:lnTo>
                  <a:pt x="2124455" y="9905"/>
                </a:lnTo>
                <a:close/>
              </a:path>
              <a:path w="5257800" h="565785">
                <a:moveTo>
                  <a:pt x="5257799" y="9905"/>
                </a:moveTo>
                <a:lnTo>
                  <a:pt x="2124455" y="9905"/>
                </a:lnTo>
                <a:lnTo>
                  <a:pt x="2124455" y="19811"/>
                </a:lnTo>
                <a:lnTo>
                  <a:pt x="5257799" y="19811"/>
                </a:lnTo>
                <a:lnTo>
                  <a:pt x="5257799" y="9905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674357" y="953261"/>
            <a:ext cx="5039995" cy="34036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PO number from</a:t>
            </a:r>
            <a:r>
              <a:rPr sz="1600" spc="1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972023"/>
                </a:solidFill>
                <a:latin typeface="Arial"/>
                <a:cs typeface="Arial"/>
              </a:rPr>
              <a:t>TechnipFMC.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6674357" y="3574541"/>
            <a:ext cx="5046345" cy="132334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 marR="306705">
              <a:lnSpc>
                <a:spcPct val="100000"/>
              </a:lnSpc>
              <a:spcBef>
                <a:spcPts val="315"/>
              </a:spcBef>
            </a:pPr>
            <a:r>
              <a:rPr sz="1600" spc="-25" dirty="0">
                <a:solidFill>
                  <a:srgbClr val="972023"/>
                </a:solidFill>
                <a:latin typeface="Arial"/>
                <a:cs typeface="Arial"/>
              </a:rPr>
              <a:t>TechnipFMC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Work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Order number </a:t>
            </a:r>
            <a:r>
              <a:rPr sz="1600" b="1" spc="0" dirty="0">
                <a:solidFill>
                  <a:srgbClr val="972023"/>
                </a:solidFill>
                <a:latin typeface="Arial"/>
                <a:cs typeface="Arial"/>
              </a:rPr>
              <a:t>when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required by  PO for outsourced</a:t>
            </a:r>
            <a:r>
              <a:rPr sz="1600" spc="3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services.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1440" marR="154305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If relevant and not stated in PO, then the Commercial  Point of Contact, the </a:t>
            </a:r>
            <a:r>
              <a:rPr sz="1600" spc="-20" dirty="0">
                <a:solidFill>
                  <a:srgbClr val="972023"/>
                </a:solidFill>
                <a:latin typeface="Arial"/>
                <a:cs typeface="Arial"/>
              </a:rPr>
              <a:t>Buyer,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shall be</a:t>
            </a:r>
            <a:r>
              <a:rPr sz="1600" spc="8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approached.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74357" y="5036058"/>
            <a:ext cx="5039995" cy="132461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Fill in quantity to deliver and covered by the</a:t>
            </a:r>
            <a:r>
              <a:rPr sz="1600" spc="-5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35" dirty="0">
                <a:solidFill>
                  <a:srgbClr val="972023"/>
                </a:solidFill>
                <a:latin typeface="Arial"/>
                <a:cs typeface="Arial"/>
              </a:rPr>
              <a:t>ATS.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1440" marR="356235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When multiple PO lines are submitted for the same  PO, use Page 2 of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Form and write:  “Multiple PO lines,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refer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Page</a:t>
            </a:r>
            <a:r>
              <a:rPr sz="1600" spc="1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2”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4923" y="3657600"/>
            <a:ext cx="5843016" cy="2752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9495" y="762000"/>
            <a:ext cx="5833872" cy="2747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7680" y="3610355"/>
            <a:ext cx="5986780" cy="1499870"/>
          </a:xfrm>
          <a:custGeom>
            <a:avLst/>
            <a:gdLst/>
            <a:ahLst/>
            <a:cxnLst/>
            <a:rect l="l" t="t" r="r" b="b"/>
            <a:pathLst>
              <a:path w="5986780" h="1499870">
                <a:moveTo>
                  <a:pt x="0" y="1499615"/>
                </a:moveTo>
                <a:lnTo>
                  <a:pt x="5986272" y="1499615"/>
                </a:lnTo>
                <a:lnTo>
                  <a:pt x="5986272" y="0"/>
                </a:lnTo>
                <a:lnTo>
                  <a:pt x="0" y="0"/>
                </a:lnTo>
                <a:lnTo>
                  <a:pt x="0" y="1499615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7680" y="708659"/>
            <a:ext cx="5986780" cy="1249680"/>
          </a:xfrm>
          <a:custGeom>
            <a:avLst/>
            <a:gdLst/>
            <a:ahLst/>
            <a:cxnLst/>
            <a:rect l="l" t="t" r="r" b="b"/>
            <a:pathLst>
              <a:path w="5986780" h="1249680">
                <a:moveTo>
                  <a:pt x="0" y="1249680"/>
                </a:moveTo>
                <a:lnTo>
                  <a:pt x="5986272" y="1249680"/>
                </a:lnTo>
                <a:lnTo>
                  <a:pt x="5986272" y="0"/>
                </a:lnTo>
                <a:lnTo>
                  <a:pt x="0" y="0"/>
                </a:lnTo>
                <a:lnTo>
                  <a:pt x="0" y="124968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81194" y="2043810"/>
            <a:ext cx="1671955" cy="127000"/>
          </a:xfrm>
          <a:custGeom>
            <a:avLst/>
            <a:gdLst/>
            <a:ahLst/>
            <a:cxnLst/>
            <a:rect l="l" t="t" r="r" b="b"/>
            <a:pathLst>
              <a:path w="1671954" h="127000">
                <a:moveTo>
                  <a:pt x="76453" y="0"/>
                </a:moveTo>
                <a:lnTo>
                  <a:pt x="0" y="63118"/>
                </a:lnTo>
                <a:lnTo>
                  <a:pt x="75945" y="127000"/>
                </a:lnTo>
                <a:lnTo>
                  <a:pt x="76160" y="73338"/>
                </a:lnTo>
                <a:lnTo>
                  <a:pt x="63500" y="73278"/>
                </a:lnTo>
                <a:lnTo>
                  <a:pt x="63500" y="53466"/>
                </a:lnTo>
                <a:lnTo>
                  <a:pt x="76240" y="53466"/>
                </a:lnTo>
                <a:lnTo>
                  <a:pt x="76453" y="0"/>
                </a:lnTo>
                <a:close/>
              </a:path>
              <a:path w="1671954" h="127000">
                <a:moveTo>
                  <a:pt x="76239" y="53527"/>
                </a:moveTo>
                <a:lnTo>
                  <a:pt x="76160" y="73338"/>
                </a:lnTo>
                <a:lnTo>
                  <a:pt x="1671574" y="80899"/>
                </a:lnTo>
                <a:lnTo>
                  <a:pt x="1671701" y="61087"/>
                </a:lnTo>
                <a:lnTo>
                  <a:pt x="76239" y="53527"/>
                </a:lnTo>
                <a:close/>
              </a:path>
              <a:path w="1671954" h="127000">
                <a:moveTo>
                  <a:pt x="63500" y="53466"/>
                </a:moveTo>
                <a:lnTo>
                  <a:pt x="63500" y="73278"/>
                </a:lnTo>
                <a:lnTo>
                  <a:pt x="76160" y="73338"/>
                </a:lnTo>
                <a:lnTo>
                  <a:pt x="76239" y="53527"/>
                </a:lnTo>
                <a:lnTo>
                  <a:pt x="63500" y="53466"/>
                </a:lnTo>
                <a:close/>
              </a:path>
              <a:path w="1671954" h="127000">
                <a:moveTo>
                  <a:pt x="76240" y="53466"/>
                </a:moveTo>
                <a:lnTo>
                  <a:pt x="63500" y="53466"/>
                </a:lnTo>
                <a:lnTo>
                  <a:pt x="76239" y="53527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7602" y="2043429"/>
            <a:ext cx="5266055" cy="330200"/>
          </a:xfrm>
          <a:custGeom>
            <a:avLst/>
            <a:gdLst/>
            <a:ahLst/>
            <a:cxnLst/>
            <a:rect l="l" t="t" r="r" b="b"/>
            <a:pathLst>
              <a:path w="5266055" h="330200">
                <a:moveTo>
                  <a:pt x="2118106" y="63500"/>
                </a:moveTo>
                <a:lnTo>
                  <a:pt x="2118106" y="330200"/>
                </a:lnTo>
                <a:lnTo>
                  <a:pt x="5265801" y="330200"/>
                </a:lnTo>
                <a:lnTo>
                  <a:pt x="5265801" y="320294"/>
                </a:lnTo>
                <a:lnTo>
                  <a:pt x="2137918" y="320294"/>
                </a:lnTo>
                <a:lnTo>
                  <a:pt x="2128012" y="310388"/>
                </a:lnTo>
                <a:lnTo>
                  <a:pt x="2137918" y="310388"/>
                </a:lnTo>
                <a:lnTo>
                  <a:pt x="2137918" y="73406"/>
                </a:lnTo>
                <a:lnTo>
                  <a:pt x="2128012" y="73406"/>
                </a:lnTo>
                <a:lnTo>
                  <a:pt x="2118106" y="63500"/>
                </a:lnTo>
                <a:close/>
              </a:path>
              <a:path w="5266055" h="330200">
                <a:moveTo>
                  <a:pt x="2137918" y="310388"/>
                </a:moveTo>
                <a:lnTo>
                  <a:pt x="2128012" y="310388"/>
                </a:lnTo>
                <a:lnTo>
                  <a:pt x="2137918" y="320294"/>
                </a:lnTo>
                <a:lnTo>
                  <a:pt x="2137918" y="310388"/>
                </a:lnTo>
                <a:close/>
              </a:path>
              <a:path w="5266055" h="330200">
                <a:moveTo>
                  <a:pt x="5265801" y="310388"/>
                </a:moveTo>
                <a:lnTo>
                  <a:pt x="2137918" y="310388"/>
                </a:lnTo>
                <a:lnTo>
                  <a:pt x="2137918" y="320294"/>
                </a:lnTo>
                <a:lnTo>
                  <a:pt x="5265801" y="320294"/>
                </a:lnTo>
                <a:lnTo>
                  <a:pt x="5265801" y="310388"/>
                </a:lnTo>
                <a:close/>
              </a:path>
              <a:path w="5266055" h="330200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6"/>
                </a:lnTo>
                <a:lnTo>
                  <a:pt x="63500" y="73406"/>
                </a:lnTo>
                <a:lnTo>
                  <a:pt x="63500" y="53594"/>
                </a:lnTo>
                <a:lnTo>
                  <a:pt x="76200" y="53594"/>
                </a:lnTo>
                <a:lnTo>
                  <a:pt x="76200" y="0"/>
                </a:lnTo>
                <a:close/>
              </a:path>
              <a:path w="5266055" h="330200">
                <a:moveTo>
                  <a:pt x="76200" y="53594"/>
                </a:moveTo>
                <a:lnTo>
                  <a:pt x="63500" y="53594"/>
                </a:lnTo>
                <a:lnTo>
                  <a:pt x="63500" y="73406"/>
                </a:lnTo>
                <a:lnTo>
                  <a:pt x="76200" y="73406"/>
                </a:lnTo>
                <a:lnTo>
                  <a:pt x="76200" y="53594"/>
                </a:lnTo>
                <a:close/>
              </a:path>
              <a:path w="5266055" h="330200">
                <a:moveTo>
                  <a:pt x="2137918" y="53594"/>
                </a:moveTo>
                <a:lnTo>
                  <a:pt x="76200" y="53594"/>
                </a:lnTo>
                <a:lnTo>
                  <a:pt x="76200" y="73406"/>
                </a:lnTo>
                <a:lnTo>
                  <a:pt x="2118106" y="73406"/>
                </a:lnTo>
                <a:lnTo>
                  <a:pt x="2118106" y="63500"/>
                </a:lnTo>
                <a:lnTo>
                  <a:pt x="2137918" y="63500"/>
                </a:lnTo>
                <a:lnTo>
                  <a:pt x="2137918" y="53594"/>
                </a:lnTo>
                <a:close/>
              </a:path>
              <a:path w="5266055" h="330200">
                <a:moveTo>
                  <a:pt x="2137918" y="63500"/>
                </a:moveTo>
                <a:lnTo>
                  <a:pt x="2118106" y="63500"/>
                </a:lnTo>
                <a:lnTo>
                  <a:pt x="2128012" y="73406"/>
                </a:lnTo>
                <a:lnTo>
                  <a:pt x="2137918" y="73406"/>
                </a:lnTo>
                <a:lnTo>
                  <a:pt x="2137918" y="63500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653021" y="1329689"/>
            <a:ext cx="4808220" cy="156972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2075" marR="806450">
              <a:lnSpc>
                <a:spcPct val="100000"/>
              </a:lnSpc>
              <a:spcBef>
                <a:spcPts val="310"/>
              </a:spcBef>
            </a:pPr>
            <a:r>
              <a:rPr sz="1600" spc="-25" dirty="0">
                <a:solidFill>
                  <a:srgbClr val="972023"/>
                </a:solidFill>
                <a:latin typeface="Arial"/>
                <a:cs typeface="Arial"/>
              </a:rPr>
              <a:t>TechnipFMC’s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Part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Number and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its revision  </a:t>
            </a:r>
            <a:r>
              <a:rPr sz="1600" spc="-20" dirty="0">
                <a:solidFill>
                  <a:srgbClr val="972023"/>
                </a:solidFill>
                <a:latin typeface="Arial"/>
                <a:cs typeface="Arial"/>
              </a:rPr>
              <a:t>number,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as built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and as referenced in</a:t>
            </a:r>
            <a:r>
              <a:rPr sz="1600" spc="11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PO.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2075" marR="124460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When multiple PO lines are submitted for the same  PO, use Page 2 of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Form and write:  “Multiple PO lines,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refer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Page</a:t>
            </a:r>
            <a:r>
              <a:rPr sz="1600" spc="1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2”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14921" y="4722114"/>
            <a:ext cx="4846320" cy="1077595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5"/>
              </a:spcBef>
            </a:pPr>
            <a:r>
              <a:rPr sz="1600" spc="-25" dirty="0">
                <a:solidFill>
                  <a:srgbClr val="972023"/>
                </a:solidFill>
                <a:latin typeface="Arial"/>
                <a:cs typeface="Arial"/>
              </a:rPr>
              <a:t>TechnipFMC’s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Part Description as per PO</a:t>
            </a:r>
            <a:r>
              <a:rPr sz="1600" spc="2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line.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0805" marR="163830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When multiple PO lines are submitted for the same  PO, </a:t>
            </a:r>
            <a:r>
              <a:rPr sz="1600" b="1" spc="-10" dirty="0">
                <a:solidFill>
                  <a:srgbClr val="972023"/>
                </a:solidFill>
                <a:latin typeface="Arial"/>
                <a:cs typeface="Arial"/>
              </a:rPr>
              <a:t>leave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it</a:t>
            </a:r>
            <a:r>
              <a:rPr sz="1600" b="1" spc="7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blank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87602" y="5198109"/>
            <a:ext cx="5226685" cy="127000"/>
          </a:xfrm>
          <a:custGeom>
            <a:avLst/>
            <a:gdLst/>
            <a:ahLst/>
            <a:cxnLst/>
            <a:rect l="l" t="t" r="r" b="b"/>
            <a:pathLst>
              <a:path w="5226684" h="127000">
                <a:moveTo>
                  <a:pt x="76200" y="0"/>
                </a:moveTo>
                <a:lnTo>
                  <a:pt x="0" y="63499"/>
                </a:lnTo>
                <a:lnTo>
                  <a:pt x="76200" y="126999"/>
                </a:lnTo>
                <a:lnTo>
                  <a:pt x="76200" y="73405"/>
                </a:lnTo>
                <a:lnTo>
                  <a:pt x="63500" y="73405"/>
                </a:lnTo>
                <a:lnTo>
                  <a:pt x="63500" y="53593"/>
                </a:lnTo>
                <a:lnTo>
                  <a:pt x="76200" y="53593"/>
                </a:lnTo>
                <a:lnTo>
                  <a:pt x="76200" y="0"/>
                </a:lnTo>
                <a:close/>
              </a:path>
              <a:path w="5226684" h="127000">
                <a:moveTo>
                  <a:pt x="76200" y="53593"/>
                </a:moveTo>
                <a:lnTo>
                  <a:pt x="63500" y="53593"/>
                </a:lnTo>
                <a:lnTo>
                  <a:pt x="63500" y="73405"/>
                </a:lnTo>
                <a:lnTo>
                  <a:pt x="76200" y="73405"/>
                </a:lnTo>
                <a:lnTo>
                  <a:pt x="76200" y="53593"/>
                </a:lnTo>
                <a:close/>
              </a:path>
              <a:path w="5226684" h="127000">
                <a:moveTo>
                  <a:pt x="5226558" y="53593"/>
                </a:moveTo>
                <a:lnTo>
                  <a:pt x="76200" y="53593"/>
                </a:lnTo>
                <a:lnTo>
                  <a:pt x="76200" y="73405"/>
                </a:lnTo>
                <a:lnTo>
                  <a:pt x="5226558" y="73405"/>
                </a:lnTo>
                <a:lnTo>
                  <a:pt x="5226558" y="53593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1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495" y="1371600"/>
            <a:ext cx="5841492" cy="2752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7680" y="1295400"/>
            <a:ext cx="5986780" cy="1828800"/>
          </a:xfrm>
          <a:custGeom>
            <a:avLst/>
            <a:gdLst/>
            <a:ahLst/>
            <a:cxnLst/>
            <a:rect l="l" t="t" r="r" b="b"/>
            <a:pathLst>
              <a:path w="5986780" h="1828800">
                <a:moveTo>
                  <a:pt x="0" y="1828800"/>
                </a:moveTo>
                <a:lnTo>
                  <a:pt x="5986272" y="1828800"/>
                </a:lnTo>
                <a:lnTo>
                  <a:pt x="5986272" y="0"/>
                </a:lnTo>
                <a:lnTo>
                  <a:pt x="0" y="0"/>
                </a:lnTo>
                <a:lnTo>
                  <a:pt x="0" y="182880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78458" y="3137661"/>
            <a:ext cx="5495290" cy="127000"/>
          </a:xfrm>
          <a:custGeom>
            <a:avLst/>
            <a:gdLst/>
            <a:ahLst/>
            <a:cxnLst/>
            <a:rect l="l" t="t" r="r" b="b"/>
            <a:pathLst>
              <a:path w="5495290" h="127000">
                <a:moveTo>
                  <a:pt x="76200" y="0"/>
                </a:moveTo>
                <a:lnTo>
                  <a:pt x="0" y="63500"/>
                </a:lnTo>
                <a:lnTo>
                  <a:pt x="76200" y="127000"/>
                </a:lnTo>
                <a:lnTo>
                  <a:pt x="76200" y="73405"/>
                </a:lnTo>
                <a:lnTo>
                  <a:pt x="63500" y="73405"/>
                </a:lnTo>
                <a:lnTo>
                  <a:pt x="63500" y="53593"/>
                </a:lnTo>
                <a:lnTo>
                  <a:pt x="76200" y="53593"/>
                </a:lnTo>
                <a:lnTo>
                  <a:pt x="76200" y="0"/>
                </a:lnTo>
                <a:close/>
              </a:path>
              <a:path w="5495290" h="127000">
                <a:moveTo>
                  <a:pt x="76200" y="53593"/>
                </a:moveTo>
                <a:lnTo>
                  <a:pt x="63500" y="53593"/>
                </a:lnTo>
                <a:lnTo>
                  <a:pt x="63500" y="73405"/>
                </a:lnTo>
                <a:lnTo>
                  <a:pt x="76200" y="73405"/>
                </a:lnTo>
                <a:lnTo>
                  <a:pt x="76200" y="53593"/>
                </a:lnTo>
                <a:close/>
              </a:path>
              <a:path w="5495290" h="127000">
                <a:moveTo>
                  <a:pt x="5494909" y="53593"/>
                </a:moveTo>
                <a:lnTo>
                  <a:pt x="76200" y="53593"/>
                </a:lnTo>
                <a:lnTo>
                  <a:pt x="76200" y="73405"/>
                </a:lnTo>
                <a:lnTo>
                  <a:pt x="5494909" y="73405"/>
                </a:lnTo>
                <a:lnTo>
                  <a:pt x="5494909" y="53593"/>
                </a:lnTo>
                <a:close/>
              </a:path>
            </a:pathLst>
          </a:custGeom>
          <a:solidFill>
            <a:srgbClr val="CA2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84442" y="1079753"/>
            <a:ext cx="5273040" cy="4525010"/>
          </a:xfrm>
          <a:custGeom>
            <a:avLst/>
            <a:gdLst/>
            <a:ahLst/>
            <a:cxnLst/>
            <a:rect l="l" t="t" r="r" b="b"/>
            <a:pathLst>
              <a:path w="5273040" h="4525010">
                <a:moveTo>
                  <a:pt x="0" y="4524756"/>
                </a:moveTo>
                <a:lnTo>
                  <a:pt x="5273040" y="4524756"/>
                </a:lnTo>
                <a:lnTo>
                  <a:pt x="5273040" y="0"/>
                </a:lnTo>
                <a:lnTo>
                  <a:pt x="0" y="0"/>
                </a:lnTo>
                <a:lnTo>
                  <a:pt x="0" y="45247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84442" y="1079753"/>
            <a:ext cx="5273040" cy="4525010"/>
          </a:xfrm>
          <a:prstGeom prst="rect">
            <a:avLst/>
          </a:prstGeom>
          <a:ln w="19811">
            <a:solidFill>
              <a:srgbClr val="CA2C2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 marR="633095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Fill in serial number (SN) covered by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if  required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by Part Report per specification</a:t>
            </a:r>
            <a:r>
              <a:rPr sz="1600" spc="9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972023"/>
                </a:solidFill>
                <a:latin typeface="Arial"/>
                <a:cs typeface="Arial"/>
              </a:rPr>
              <a:t>Q03401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0805" marR="189230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is for multiple SNs in a complete range, the  lowest and highest SN shall be separated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with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the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word  “through“, e.g.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10124-1 through</a:t>
            </a:r>
            <a:r>
              <a:rPr sz="1600" spc="100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10124-15.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0805" marR="259715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is for multiple SNs not in a range the SNs  shall be separated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with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comma, e.g.10124-1, 10124-4,  10124-7 and 10124-</a:t>
            </a:r>
            <a:r>
              <a:rPr sz="1600" spc="2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9.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0805" marR="372110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If the </a:t>
            </a:r>
            <a:r>
              <a:rPr sz="1600" spc="-45" dirty="0">
                <a:solidFill>
                  <a:srgbClr val="972023"/>
                </a:solidFill>
                <a:latin typeface="Arial"/>
                <a:cs typeface="Arial"/>
              </a:rPr>
              <a:t>ATS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is for multiple SNs(&gt;10) and not in a range,  then use Page 2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and write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“Multiple serial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numbers,  refer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Page</a:t>
            </a:r>
            <a:r>
              <a:rPr sz="1600" spc="1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972023"/>
                </a:solidFill>
                <a:latin typeface="Arial"/>
                <a:cs typeface="Arial"/>
              </a:rPr>
              <a:t>2”.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0805" marR="297180">
              <a:lnSpc>
                <a:spcPct val="100000"/>
              </a:lnSpc>
            </a:pP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Serial number shall be a unique code for the </a:t>
            </a:r>
            <a:r>
              <a:rPr sz="1600" spc="-25" dirty="0">
                <a:solidFill>
                  <a:srgbClr val="972023"/>
                </a:solidFill>
                <a:latin typeface="Arial"/>
                <a:cs typeface="Arial"/>
              </a:rPr>
              <a:t>par, </a:t>
            </a:r>
            <a:r>
              <a:rPr sz="1600" spc="-5" dirty="0">
                <a:solidFill>
                  <a:srgbClr val="972023"/>
                </a:solidFill>
                <a:latin typeface="Arial"/>
                <a:cs typeface="Arial"/>
              </a:rPr>
              <a:t>and  shall be maximum 18 characters. Space shall not be a  part of the serial</a:t>
            </a:r>
            <a:r>
              <a:rPr sz="1600" spc="25" dirty="0">
                <a:solidFill>
                  <a:srgbClr val="972023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972023"/>
                </a:solidFill>
                <a:latin typeface="Arial"/>
                <a:cs typeface="Arial"/>
              </a:rPr>
              <a:t>number.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6795" y="168909"/>
            <a:ext cx="74250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Fields </a:t>
            </a:r>
            <a:r>
              <a:rPr dirty="0"/>
              <a:t>to </a:t>
            </a:r>
            <a:r>
              <a:rPr spc="-5" dirty="0"/>
              <a:t>complete </a:t>
            </a:r>
            <a:r>
              <a:rPr dirty="0"/>
              <a:t>by </a:t>
            </a:r>
            <a:r>
              <a:rPr spc="-5" dirty="0"/>
              <a:t>Supplier </a:t>
            </a:r>
            <a:r>
              <a:rPr spc="-10" dirty="0"/>
              <a:t>on </a:t>
            </a:r>
            <a:r>
              <a:rPr spc="-5" dirty="0"/>
              <a:t>Page</a:t>
            </a:r>
            <a:r>
              <a:rPr spc="-3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62C2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9E2C89562A5240B5B5363A290603DC" ma:contentTypeVersion="44" ma:contentTypeDescription="Create a new document." ma:contentTypeScope="" ma:versionID="871f5364a5ea5f4532e56f5cba07caa0">
  <xsd:schema xmlns:xsd="http://www.w3.org/2001/XMLSchema" xmlns:xs="http://www.w3.org/2001/XMLSchema" xmlns:p="http://schemas.microsoft.com/office/2006/metadata/properties" xmlns:ns1="7ab60ffd-ac5c-4177-a7dd-3e62a462227d" xmlns:ns2="df345d5c-111e-4138-8e69-1e7d3dcd0ada" xmlns:ns4="892abe79-fdb8-46c8-ad3c-ad7dc9adc088" targetNamespace="http://schemas.microsoft.com/office/2006/metadata/properties" ma:root="true" ma:fieldsID="84925953ff030238fb63d9b80e628626" ns1:_="" ns2:_="" ns4:_="">
    <xsd:import namespace="7ab60ffd-ac5c-4177-a7dd-3e62a462227d"/>
    <xsd:import namespace="df345d5c-111e-4138-8e69-1e7d3dcd0ada"/>
    <xsd:import namespace="892abe79-fdb8-46c8-ad3c-ad7dc9adc088"/>
    <xsd:element name="properties">
      <xsd:complexType>
        <xsd:sequence>
          <xsd:element name="documentManagement">
            <xsd:complexType>
              <xsd:all>
                <xsd:element ref="ns1:GBU"/>
                <xsd:element ref="ns1:RBU_x002f_BU"/>
                <xsd:element ref="ns1:OC"/>
                <xsd:element ref="ns1:PRODUCT_x0020_OR_x0020_SERVICE_x0020_LINE"/>
                <xsd:element ref="ns1:FUNCTION"/>
                <xsd:element ref="ns1:IQ"/>
                <xsd:element ref="ns1:DOC_x0020_TYPE_x0020__x0026__x0020_LEVEL"/>
                <xsd:element ref="ns1:LOCAL_x0020_DOC_x0020_TYPE" minOccurs="0"/>
                <xsd:element ref="ns1:DOC_x0020_CODE"/>
                <xsd:element ref="ns1:REVISION_x0020_NUMBER"/>
                <xsd:element ref="ns2:REVISION_x0020_DATE" minOccurs="0"/>
                <xsd:element ref="ns4:Document_x0020_Link" minOccurs="0"/>
                <xsd:element ref="ns4:GLOBAL_x0020_BUSINESS" minOccurs="0"/>
                <xsd:element ref="ns4:FUNCTIONAL_x0020_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60ffd-ac5c-4177-a7dd-3e62a462227d" elementFormDefault="qualified">
    <xsd:import namespace="http://schemas.microsoft.com/office/2006/documentManagement/types"/>
    <xsd:import namespace="http://schemas.microsoft.com/office/infopath/2007/PartnerControls"/>
    <xsd:element name="GBU" ma:index="0" ma:displayName="BUSINESS" ma:description="Select the GBU from the drop down menu" ma:indexed="true" ma:list="{fda1f596-549d-49d0-8b04-eae35bbe8c1f}" ma:internalName="GBU" ma:readOnly="false" ma:showField="Title">
      <xsd:simpleType>
        <xsd:restriction base="dms:Lookup"/>
      </xsd:simpleType>
    </xsd:element>
    <xsd:element name="RBU_x002f_BU" ma:index="1" ma:displayName="BU / SUBSYSTEMS" ma:description="Select the RBU from the drop down menu. If &quot;PRD&quot; GBU is selected in the previous column, then select &quot;N/A&quot; for RBU" ma:indexed="true" ma:list="{74556e10-6261-48a4-9316-82338409ce83}" ma:internalName="RBU_x002f_BU" ma:readOnly="false" ma:showField="Title">
      <xsd:simpleType>
        <xsd:restriction base="dms:Lookup"/>
      </xsd:simpleType>
    </xsd:element>
    <xsd:element name="OC" ma:index="2" ma:displayName="OC" ma:description="Select the Operating Center from the drop down menu." ma:indexed="true" ma:list="{ea16b4ae-0a4e-4b4f-9d53-620ba5f4609c}" ma:internalName="OC" ma:readOnly="false" ma:showField="Title">
      <xsd:simpleType>
        <xsd:restriction base="dms:Lookup"/>
      </xsd:simpleType>
    </xsd:element>
    <xsd:element name="PRODUCT_x0020_OR_x0020_SERVICE_x0020_LINE" ma:index="3" ma:displayName="PRODUCT LINE" ma:description="Select the Product Line from the drop down menu." ma:indexed="true" ma:list="{f7a1955e-8250-47ec-bbb6-75254b23f0ca}" ma:internalName="PRODUCT_x0020_OR_x0020_SERVICE_x0020_LINE" ma:readOnly="false" ma:showField="Title">
      <xsd:simpleType>
        <xsd:restriction base="dms:Lookup"/>
      </xsd:simpleType>
    </xsd:element>
    <xsd:element name="FUNCTION" ma:index="4" ma:displayName="FUNCTION" ma:description="Select the Function from the drop down menu" ma:indexed="true" ma:list="{ac8f869a-5ba7-41d2-83fa-d8afb3daa1fc}" ma:internalName="FUNCTION" ma:readOnly="false" ma:showField="Title">
      <xsd:simpleType>
        <xsd:restriction base="dms:Lookup"/>
      </xsd:simpleType>
    </xsd:element>
    <xsd:element name="IQ" ma:index="5" ma:displayName="BE" ma:default="&lt;N/A&gt;" ma:description="Output document from BE Project?" ma:format="Dropdown" ma:internalName="IQ">
      <xsd:simpleType>
        <xsd:restriction base="dms:Choice">
          <xsd:enumeration value="Yes"/>
          <xsd:enumeration value="No"/>
          <xsd:enumeration value="&lt;N/A&gt;"/>
        </xsd:restriction>
      </xsd:simpleType>
    </xsd:element>
    <xsd:element name="DOC_x0020_TYPE_x0020__x0026__x0020_LEVEL" ma:index="6" ma:displayName="DOC TYPE &amp; LEVEL" ma:description="Select the document type and document level from the drop down menu" ma:indexed="true" ma:list="{73814c9b-1e15-462f-b749-7032badf7be4}" ma:internalName="DOC_x0020_TYPE_x0020__x0026__x0020_LEVEL" ma:readOnly="false" ma:showField="Title">
      <xsd:simpleType>
        <xsd:restriction base="dms:Lookup"/>
      </xsd:simpleType>
    </xsd:element>
    <xsd:element name="LOCAL_x0020_DOC_x0020_TYPE" ma:index="7" nillable="true" ma:displayName="LOCAL DOC TYPE" ma:description="If applicable, type in the local document type" ma:internalName="LOCAL_x0020_DOC_x0020_TYPE">
      <xsd:simpleType>
        <xsd:restriction base="dms:Text">
          <xsd:maxLength value="255"/>
        </xsd:restriction>
      </xsd:simpleType>
    </xsd:element>
    <xsd:element name="DOC_x0020_CODE" ma:index="8" ma:displayName="DOC CODE" ma:description="Fill in the document code or document number" ma:internalName="DOC_x0020_CODE">
      <xsd:simpleType>
        <xsd:restriction base="dms:Text">
          <xsd:maxLength value="255"/>
        </xsd:restriction>
      </xsd:simpleType>
    </xsd:element>
    <xsd:element name="REVISION_x0020_NUMBER" ma:index="9" ma:displayName="REVISION NUMBER" ma:description="Type in the revision number" ma:internalName="REVISION_x0020_NUMBE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5d5c-111e-4138-8e69-1e7d3dcd0ada" elementFormDefault="qualified">
    <xsd:import namespace="http://schemas.microsoft.com/office/2006/documentManagement/types"/>
    <xsd:import namespace="http://schemas.microsoft.com/office/infopath/2007/PartnerControls"/>
    <xsd:element name="REVISION_x0020_DATE" ma:index="10" nillable="true" ma:displayName="REVISION DATE" ma:description="If applicable, input in the revision date (DD/MM/YYYY format)" ma:format="DateOnly" ma:internalName="REVISION_x0020_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2abe79-fdb8-46c8-ad3c-ad7dc9adc088" elementFormDefault="qualified">
    <xsd:import namespace="http://schemas.microsoft.com/office/2006/documentManagement/types"/>
    <xsd:import namespace="http://schemas.microsoft.com/office/infopath/2007/PartnerControls"/>
    <xsd:element name="Document_x0020_Link" ma:index="13" nillable="true" ma:displayName="Document Link" ma:default="http://inside.kbg1.net.fmcti.com/sites/GLOBALBPMS/STD/" ma:description="Full Document URL" ma:internalName="Document_x0020_Link">
      <xsd:simpleType>
        <xsd:restriction base="dms:Text">
          <xsd:maxLength value="255"/>
        </xsd:restriction>
      </xsd:simpleType>
    </xsd:element>
    <xsd:element name="GLOBAL_x0020_BUSINESS" ma:index="15" nillable="true" ma:displayName="GLOBAL BUSINESS" ma:format="Dropdown" ma:internalName="GLOBAL_x0020_BUSINESS">
      <xsd:simpleType>
        <xsd:restriction base="dms:Choice">
          <xsd:enumeration value="COR"/>
          <xsd:enumeration value="OOS"/>
          <xsd:enumeration value="SUP"/>
          <xsd:enumeration value="SUR"/>
          <xsd:enumeration value="SER"/>
          <xsd:enumeration value="PRD"/>
        </xsd:restriction>
      </xsd:simpleType>
    </xsd:element>
    <xsd:element name="FUNCTIONAL_x0020_CODE" ma:index="16" nillable="true" ma:displayName="FUNCTIONAL CODE" ma:format="Dropdown" ma:internalName="FUNCTIONAL_x0020_CODE">
      <xsd:simpleType>
        <xsd:restriction base="dms:Choice">
          <xsd:enumeration value="10-Quality"/>
          <xsd:enumeration value="11-HSE"/>
          <xsd:enumeration value="12-People &amp; Culture"/>
          <xsd:enumeration value="13-Security"/>
          <xsd:enumeration value="14-Finance &amp; Risk"/>
          <xsd:enumeration value="15-Legal &amp; Compliance"/>
          <xsd:enumeration value="16-Manufacturing"/>
          <xsd:enumeration value="17-Commercial, Project Management &amp; Operations"/>
          <xsd:enumeration value="18-Planning"/>
          <xsd:enumeration value="19-Proposals"/>
          <xsd:enumeration value="20-Engineering"/>
          <xsd:enumeration value="21-Procurement"/>
          <xsd:enumeration value="22-Construction"/>
          <xsd:enumeration value="23-Technology, R&amp;D"/>
          <xsd:enumeration value="24-Information &amp; Digital Services"/>
          <xsd:enumeration value="25-Account Management"/>
          <xsd:enumeration value="26-Communication &amp; Branding"/>
          <xsd:enumeration value="27-Real Estate and Facilities"/>
          <xsd:enumeration value="28-Global Business Servic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1" ma:displayName="DOC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_x0020_CODE xmlns="7ab60ffd-ac5c-4177-a7dd-3e62a462227d">GTF-GSOP-COR-21003-02</DOC_x0020_CODE>
    <PRODUCT_x0020_OR_x0020_SERVICE_x0020_LINE xmlns="7ab60ffd-ac5c-4177-a7dd-3e62a462227d">12</PRODUCT_x0020_OR_x0020_SERVICE_x0020_LINE>
    <DOC_x0020_TYPE_x0020__x0026__x0020_LEVEL xmlns="7ab60ffd-ac5c-4177-a7dd-3e62a462227d">2</DOC_x0020_TYPE_x0020__x0026__x0020_LEVEL>
    <REVISION_x0020_DATE xmlns="df345d5c-111e-4138-8e69-1e7d3dcd0ada">2021-04-04T22:00:00+00:00</REVISION_x0020_DATE>
    <Document_x0020_Link xmlns="892abe79-fdb8-46c8-ad3c-ad7dc9adc088">http://inside.kbg1.net.fmcti.com/sites/GLOBALBPMS/STD/GTF-GSOP-COR-21003-02.pptx</Document_x0020_Link>
    <REVISION_x0020_NUMBER xmlns="7ab60ffd-ac5c-4177-a7dd-3e62a462227d">2</REVISION_x0020_NUMBER>
    <GBU xmlns="7ab60ffd-ac5c-4177-a7dd-3e62a462227d">1</GBU>
    <FUNCTIONAL_x0020_CODE xmlns="892abe79-fdb8-46c8-ad3c-ad7dc9adc088">21-Procurement</FUNCTIONAL_x0020_CODE>
    <IQ xmlns="7ab60ffd-ac5c-4177-a7dd-3e62a462227d">&lt;N/A&gt;</IQ>
    <GLOBAL_x0020_BUSINESS xmlns="892abe79-fdb8-46c8-ad3c-ad7dc9adc088">COR</GLOBAL_x0020_BUSINESS>
    <LOCAL_x0020_DOC_x0020_TYPE xmlns="7ab60ffd-ac5c-4177-a7dd-3e62a462227d">GTF</LOCAL_x0020_DOC_x0020_TYPE>
    <OC xmlns="7ab60ffd-ac5c-4177-a7dd-3e62a462227d">22</OC>
    <FUNCTION xmlns="7ab60ffd-ac5c-4177-a7dd-3e62a462227d">14</FUNCTION>
    <RBU_x002f_BU xmlns="7ab60ffd-ac5c-4177-a7dd-3e62a462227d">21</RBU_x002f_BU>
  </documentManagement>
</p:properties>
</file>

<file path=customXml/itemProps1.xml><?xml version="1.0" encoding="utf-8"?>
<ds:datastoreItem xmlns:ds="http://schemas.openxmlformats.org/officeDocument/2006/customXml" ds:itemID="{835775D9-E9D9-487E-BBB5-738DF3922B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7A410-78ED-488D-B64D-590CAC722C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b60ffd-ac5c-4177-a7dd-3e62a462227d"/>
    <ds:schemaRef ds:uri="df345d5c-111e-4138-8e69-1e7d3dcd0ada"/>
    <ds:schemaRef ds:uri="892abe79-fdb8-46c8-ad3c-ad7dc9adc0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F177E0-3038-4FEE-8442-FD43DF47041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92abe79-fdb8-46c8-ad3c-ad7dc9adc088"/>
    <ds:schemaRef ds:uri="http://purl.org/dc/dcmitype/"/>
    <ds:schemaRef ds:uri="http://schemas.microsoft.com/office/infopath/2007/PartnerControls"/>
    <ds:schemaRef ds:uri="df345d5c-111e-4138-8e69-1e7d3dcd0ada"/>
    <ds:schemaRef ds:uri="http://purl.org/dc/elements/1.1/"/>
    <ds:schemaRef ds:uri="http://schemas.microsoft.com/office/2006/metadata/properties"/>
    <ds:schemaRef ds:uri="7ab60ffd-ac5c-4177-a7dd-3e62a462227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1500</Words>
  <Application>Microsoft Office PowerPoint</Application>
  <PresentationFormat>Custom</PresentationFormat>
  <Paragraphs>214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Webdings</vt:lpstr>
      <vt:lpstr>Wingdings 2</vt:lpstr>
      <vt:lpstr>Office Theme</vt:lpstr>
      <vt:lpstr>ATS Form Instruction</vt:lpstr>
      <vt:lpstr>Acronyms</vt:lpstr>
      <vt:lpstr>ATS Form – Page 1                                 Page 2</vt:lpstr>
      <vt:lpstr>ATS Form – Page 1</vt:lpstr>
      <vt:lpstr>ATS Form – Page 2</vt:lpstr>
      <vt:lpstr>Fields to complete by Supplier on Page 1</vt:lpstr>
      <vt:lpstr>Fields to complete by Supplier on Page 1</vt:lpstr>
      <vt:lpstr>Fields to complete by Supplier on Page 1</vt:lpstr>
      <vt:lpstr>Fields to complete by Supplier on Page 1</vt:lpstr>
      <vt:lpstr>Fields to complete by Supplier on Page 1</vt:lpstr>
      <vt:lpstr>Fields to complete by Supplier on Page 1</vt:lpstr>
      <vt:lpstr>Fields to complete by Supplier on Page 1</vt:lpstr>
      <vt:lpstr>Fields to complete by Supplier on Page 1</vt:lpstr>
      <vt:lpstr>Fields to complete by Supplier on Page 2</vt:lpstr>
      <vt:lpstr>Frequently Asked Questions</vt:lpstr>
      <vt:lpstr>Frequently Asked Questions</vt:lpstr>
      <vt:lpstr>Frequently Asked Questions</vt:lpstr>
      <vt:lpstr>Frequently Asked 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Approval To Ship (ATS) Form Instruction</dc:title>
  <dc:creator>Srikanth Basgonda</dc:creator>
  <cp:lastModifiedBy>Stephanie Vacek</cp:lastModifiedBy>
  <cp:revision>34</cp:revision>
  <dcterms:created xsi:type="dcterms:W3CDTF">2019-06-17T08:10:15Z</dcterms:created>
  <dcterms:modified xsi:type="dcterms:W3CDTF">2021-04-12T16:25:45Z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2019-06-17T00:00:00Z</vt:filetime>
  </property>
  <property fmtid="{D5CDD505-2E9C-101B-9397-08002B2CF9AE}" pid="5" name="MSIP_Label_3b48b937-0ae3-46f5-b32e-f3232b5be847_Enabled">
    <vt:lpwstr>True</vt:lpwstr>
  </property>
  <property fmtid="{D5CDD505-2E9C-101B-9397-08002B2CF9AE}" pid="6" name="MSIP_Label_3b48b937-0ae3-46f5-b32e-f3232b5be847_SiteId">
    <vt:lpwstr>9179d01a-e94c-4488-b5f0-4554bc474f8c</vt:lpwstr>
  </property>
  <property fmtid="{D5CDD505-2E9C-101B-9397-08002B2CF9AE}" pid="7" name="MSIP_Label_3b48b937-0ae3-46f5-b32e-f3232b5be847_Owner">
    <vt:lpwstr>AnnNee.Lee@technipfmc.com</vt:lpwstr>
  </property>
  <property fmtid="{D5CDD505-2E9C-101B-9397-08002B2CF9AE}" pid="8" name="MSIP_Label_3b48b937-0ae3-46f5-b32e-f3232b5be847_SetDate">
    <vt:lpwstr>2019-06-21T10:27:13.4447500Z</vt:lpwstr>
  </property>
  <property fmtid="{D5CDD505-2E9C-101B-9397-08002B2CF9AE}" pid="9" name="MSIP_Label_3b48b937-0ae3-46f5-b32e-f3232b5be847_Name">
    <vt:lpwstr>General</vt:lpwstr>
  </property>
  <property fmtid="{D5CDD505-2E9C-101B-9397-08002B2CF9AE}" pid="10" name="MSIP_Label_3b48b937-0ae3-46f5-b32e-f3232b5be847_Application">
    <vt:lpwstr>Microsoft Azure Information Protection</vt:lpwstr>
  </property>
  <property fmtid="{D5CDD505-2E9C-101B-9397-08002B2CF9AE}" pid="11" name="MSIP_Label_3b48b937-0ae3-46f5-b32e-f3232b5be847_Extended_MSFT_Method">
    <vt:lpwstr>Automatic</vt:lpwstr>
  </property>
  <property fmtid="{D5CDD505-2E9C-101B-9397-08002B2CF9AE}" pid="12" name="Sensitivity">
    <vt:lpwstr>General</vt:lpwstr>
  </property>
  <property fmtid="{D5CDD505-2E9C-101B-9397-08002B2CF9AE}" pid="13" name="ContentTypeId">
    <vt:lpwstr>0x010100EF9E2C89562A5240B5B5363A290603DC</vt:lpwstr>
  </property>
  <property fmtid="{D5CDD505-2E9C-101B-9397-08002B2CF9AE}" pid="14" name="Order">
    <vt:r8>136600</vt:r8>
  </property>
</Properties>
</file>